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2.xml" ContentType="application/vnd.openxmlformats-officedocument.drawingml.chart+xml"/>
  <Override PartName="/ppt/notesSlides/notesSlide56.xml" ContentType="application/vnd.openxmlformats-officedocument.presentationml.notesSlide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charts/chart4.xml" ContentType="application/vnd.openxmlformats-officedocument.drawingml.chart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notesSlides/notesSlide59.xml" ContentType="application/vnd.openxmlformats-officedocument.presentationml.notesSlide+xml"/>
  <Override PartName="/ppt/charts/chart6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60" r:id="rId4"/>
  </p:sldMasterIdLst>
  <p:notesMasterIdLst>
    <p:notesMasterId r:id="rId67"/>
  </p:notesMasterIdLst>
  <p:sldIdLst>
    <p:sldId id="256" r:id="rId5"/>
    <p:sldId id="289" r:id="rId6"/>
    <p:sldId id="259" r:id="rId7"/>
    <p:sldId id="260" r:id="rId8"/>
    <p:sldId id="301" r:id="rId9"/>
    <p:sldId id="257" r:id="rId10"/>
    <p:sldId id="266" r:id="rId11"/>
    <p:sldId id="268" r:id="rId12"/>
    <p:sldId id="267" r:id="rId13"/>
    <p:sldId id="269" r:id="rId14"/>
    <p:sldId id="291" r:id="rId15"/>
    <p:sldId id="258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33" r:id="rId24"/>
    <p:sldId id="311" r:id="rId25"/>
    <p:sldId id="312" r:id="rId26"/>
    <p:sldId id="314" r:id="rId27"/>
    <p:sldId id="315" r:id="rId28"/>
    <p:sldId id="316" r:id="rId29"/>
    <p:sldId id="318" r:id="rId30"/>
    <p:sldId id="322" r:id="rId31"/>
    <p:sldId id="323" r:id="rId32"/>
    <p:sldId id="324" r:id="rId33"/>
    <p:sldId id="264" r:id="rId34"/>
    <p:sldId id="270" r:id="rId35"/>
    <p:sldId id="272" r:id="rId36"/>
    <p:sldId id="273" r:id="rId37"/>
    <p:sldId id="334" r:id="rId38"/>
    <p:sldId id="27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299" r:id="rId48"/>
    <p:sldId id="329" r:id="rId49"/>
    <p:sldId id="335" r:id="rId50"/>
    <p:sldId id="338" r:id="rId51"/>
    <p:sldId id="337" r:id="rId52"/>
    <p:sldId id="341" r:id="rId53"/>
    <p:sldId id="340" r:id="rId54"/>
    <p:sldId id="274" r:id="rId55"/>
    <p:sldId id="275" r:id="rId56"/>
    <p:sldId id="276" r:id="rId57"/>
    <p:sldId id="277" r:id="rId58"/>
    <p:sldId id="278" r:id="rId59"/>
    <p:sldId id="279" r:id="rId60"/>
    <p:sldId id="282" r:id="rId61"/>
    <p:sldId id="283" r:id="rId62"/>
    <p:sldId id="288" r:id="rId63"/>
    <p:sldId id="262" r:id="rId64"/>
    <p:sldId id="261" r:id="rId65"/>
    <p:sldId id="342" r:id="rId66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99"/>
        </a:solidFill>
        <a:latin typeface="Arial" charset="0"/>
        <a:ea typeface="+mn-ea"/>
        <a:cs typeface="+mn-cs"/>
      </a:defRPr>
    </a:lvl1pPr>
    <a:lvl2pPr marL="380970" algn="l" rtl="0" fontAlgn="base">
      <a:spcBef>
        <a:spcPct val="0"/>
      </a:spcBef>
      <a:spcAft>
        <a:spcPct val="0"/>
      </a:spcAft>
      <a:defRPr sz="2000" kern="1200">
        <a:solidFill>
          <a:srgbClr val="FFFF99"/>
        </a:solidFill>
        <a:latin typeface="Arial" charset="0"/>
        <a:ea typeface="+mn-ea"/>
        <a:cs typeface="+mn-cs"/>
      </a:defRPr>
    </a:lvl2pPr>
    <a:lvl3pPr marL="761940" algn="l" rtl="0" fontAlgn="base">
      <a:spcBef>
        <a:spcPct val="0"/>
      </a:spcBef>
      <a:spcAft>
        <a:spcPct val="0"/>
      </a:spcAft>
      <a:defRPr sz="2000" kern="1200">
        <a:solidFill>
          <a:srgbClr val="FFFF99"/>
        </a:solidFill>
        <a:latin typeface="Arial" charset="0"/>
        <a:ea typeface="+mn-ea"/>
        <a:cs typeface="+mn-cs"/>
      </a:defRPr>
    </a:lvl3pPr>
    <a:lvl4pPr marL="1142908" algn="l" rtl="0" fontAlgn="base">
      <a:spcBef>
        <a:spcPct val="0"/>
      </a:spcBef>
      <a:spcAft>
        <a:spcPct val="0"/>
      </a:spcAft>
      <a:defRPr sz="2000" kern="1200">
        <a:solidFill>
          <a:srgbClr val="FFFF99"/>
        </a:solidFill>
        <a:latin typeface="Arial" charset="0"/>
        <a:ea typeface="+mn-ea"/>
        <a:cs typeface="+mn-cs"/>
      </a:defRPr>
    </a:lvl4pPr>
    <a:lvl5pPr marL="1523878" algn="l" rtl="0" fontAlgn="base">
      <a:spcBef>
        <a:spcPct val="0"/>
      </a:spcBef>
      <a:spcAft>
        <a:spcPct val="0"/>
      </a:spcAft>
      <a:defRPr sz="2000" kern="1200">
        <a:solidFill>
          <a:srgbClr val="FFFF99"/>
        </a:solidFill>
        <a:latin typeface="Arial" charset="0"/>
        <a:ea typeface="+mn-ea"/>
        <a:cs typeface="+mn-cs"/>
      </a:defRPr>
    </a:lvl5pPr>
    <a:lvl6pPr marL="1904848" algn="l" defTabSz="76194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+mn-cs"/>
      </a:defRPr>
    </a:lvl6pPr>
    <a:lvl7pPr marL="2285818" algn="l" defTabSz="76194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+mn-cs"/>
      </a:defRPr>
    </a:lvl7pPr>
    <a:lvl8pPr marL="2666787" algn="l" defTabSz="76194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+mn-cs"/>
      </a:defRPr>
    </a:lvl8pPr>
    <a:lvl9pPr marL="3047756" algn="l" defTabSz="76194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66"/>
    <a:srgbClr val="FF6600"/>
    <a:srgbClr val="FFFF99"/>
    <a:srgbClr val="FF9999"/>
    <a:srgbClr val="CCFFFF"/>
    <a:srgbClr val="002B5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96" autoAdjust="0"/>
    <p:restoredTop sz="90929"/>
  </p:normalViewPr>
  <p:slideViewPr>
    <p:cSldViewPr>
      <p:cViewPr varScale="1">
        <p:scale>
          <a:sx n="149" d="100"/>
          <a:sy n="149" d="100"/>
        </p:scale>
        <p:origin x="10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\Desktop\Documents\Textes\Textes%20scientifiques\RYGBP-10%20years\Tableau%20excel%2010%20a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\Desktop\Documents\Textes\Textes%20scientifiques\RYGBP-10%20years\Tableau%20excel%2010%20a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\Desktop\Documents\Textes\Textes%20scientifiques\RYGBP-10%20years\Tableau%20excel%2010%20a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#233;cup&#233;ration\Excel\Figures%20article%20C&#233;line%203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50432018278"/>
          <c:y val="4.4092323075214136E-2"/>
          <c:w val="0.83435746418039325"/>
          <c:h val="0.85419254762939056"/>
        </c:manualLayout>
      </c:layout>
      <c:barChart>
        <c:barDir val="col"/>
        <c:grouping val="clustered"/>
        <c:varyColors val="0"/>
        <c:ser>
          <c:idx val="0"/>
          <c:order val="0"/>
          <c:tx>
            <c:v>Total complications</c:v>
          </c:tx>
          <c:spPr>
            <a:solidFill>
              <a:srgbClr val="FFFF00"/>
            </a:solidFill>
            <a:ln>
              <a:solidFill>
                <a:srgbClr val="FF6600"/>
              </a:solidFill>
            </a:ln>
          </c:spPr>
          <c:invertIfNegative val="0"/>
          <c:cat>
            <c:strRef>
              <c:f>Feuil1!$A$1:$A$4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0">
                  <c:v>19.88</c:v>
                </c:pt>
                <c:pt idx="1">
                  <c:v>8.3000000000000007</c:v>
                </c:pt>
                <c:pt idx="2">
                  <c:v>4.5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2-4A79-81E4-AF219494F521}"/>
            </c:ext>
          </c:extLst>
        </c:ser>
        <c:ser>
          <c:idx val="1"/>
          <c:order val="1"/>
          <c:tx>
            <c:v>Major complications</c:v>
          </c:tx>
          <c:spPr>
            <a:solidFill>
              <a:srgbClr val="FF0000"/>
            </a:solidFill>
            <a:ln>
              <a:solidFill>
                <a:srgbClr val="FF6600"/>
              </a:solidFill>
            </a:ln>
          </c:spPr>
          <c:invertIfNegative val="0"/>
          <c:cat>
            <c:strRef>
              <c:f>Feuil1!$A$1:$A$4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Feuil1!$C$1:$C$4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2.5</c:v>
                </c:pt>
                <c:pt idx="2">
                  <c:v>1.7000000000000008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2-4A79-81E4-AF219494F521}"/>
            </c:ext>
          </c:extLst>
        </c:ser>
        <c:ser>
          <c:idx val="2"/>
          <c:order val="2"/>
          <c:tx>
            <c:v>Mortality</c:v>
          </c:tx>
          <c:invertIfNegative val="0"/>
          <c:val>
            <c:numRef>
              <c:f>Feuil1!$D$1:$D$4</c:f>
              <c:numCache>
                <c:formatCode>General</c:formatCode>
                <c:ptCount val="4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2-4A79-81E4-AF219494F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83744"/>
        <c:axId val="134785280"/>
      </c:barChart>
      <c:catAx>
        <c:axId val="1347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4785280"/>
        <c:crosses val="autoZero"/>
        <c:auto val="1"/>
        <c:lblAlgn val="ctr"/>
        <c:lblOffset val="100"/>
        <c:noMultiLvlLbl val="0"/>
      </c:catAx>
      <c:valAx>
        <c:axId val="134785280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H" sz="1800" b="0" dirty="0" smtClean="0">
                    <a:solidFill>
                      <a:srgbClr val="FFFF99"/>
                    </a:solidFill>
                  </a:rPr>
                  <a:t>%</a:t>
                </a:r>
                <a:endParaRPr lang="fr-CH" sz="1800" b="0" dirty="0">
                  <a:solidFill>
                    <a:srgbClr val="FFFF99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427443667875288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99"/>
                </a:solidFill>
              </a:defRPr>
            </a:pPr>
            <a:endParaRPr lang="fr-FR"/>
          </a:p>
        </c:txPr>
        <c:crossAx val="13478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04984046607"/>
          <c:y val="0.31851637696821805"/>
          <c:w val="0.29721173768216785"/>
          <c:h val="0.21064831180373941"/>
        </c:manualLayout>
      </c:layout>
      <c:overlay val="0"/>
      <c:txPr>
        <a:bodyPr/>
        <a:lstStyle/>
        <a:p>
          <a:pPr>
            <a:defRPr sz="1600">
              <a:solidFill>
                <a:srgbClr val="FFFF99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Survival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Feuil1!$C$1:$C$11</c:f>
              <c:numCache>
                <c:formatCode>General</c:formatCode>
                <c:ptCount val="11"/>
                <c:pt idx="0">
                  <c:v>100</c:v>
                </c:pt>
                <c:pt idx="1">
                  <c:v>99.7</c:v>
                </c:pt>
                <c:pt idx="2">
                  <c:v>99.2</c:v>
                </c:pt>
                <c:pt idx="3">
                  <c:v>98.6</c:v>
                </c:pt>
                <c:pt idx="4">
                  <c:v>98.6</c:v>
                </c:pt>
                <c:pt idx="5">
                  <c:v>98.2</c:v>
                </c:pt>
                <c:pt idx="6">
                  <c:v>97.7</c:v>
                </c:pt>
                <c:pt idx="7">
                  <c:v>97.4</c:v>
                </c:pt>
                <c:pt idx="8">
                  <c:v>96.2</c:v>
                </c:pt>
                <c:pt idx="9">
                  <c:v>95.4</c:v>
                </c:pt>
                <c:pt idx="1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2-4D6C-A02E-384C6430F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27008"/>
        <c:axId val="134837376"/>
      </c:barChart>
      <c:catAx>
        <c:axId val="13482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solidFill>
                      <a:srgbClr val="FFFF99"/>
                    </a:solidFill>
                  </a:defRPr>
                </a:pPr>
                <a:r>
                  <a:rPr lang="fr-CH" sz="1800" b="0" dirty="0" err="1" smtClean="0">
                    <a:solidFill>
                      <a:srgbClr val="FFFF99"/>
                    </a:solidFill>
                  </a:rPr>
                  <a:t>Years</a:t>
                </a:r>
                <a:endParaRPr lang="fr-CH" sz="1800" b="0" dirty="0">
                  <a:solidFill>
                    <a:srgbClr val="FFFF99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4837376"/>
        <c:crosses val="autoZero"/>
        <c:auto val="1"/>
        <c:lblAlgn val="ctr"/>
        <c:lblOffset val="100"/>
        <c:noMultiLvlLbl val="0"/>
      </c:catAx>
      <c:valAx>
        <c:axId val="13483737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H" sz="1800" b="0" dirty="0" err="1" smtClean="0">
                    <a:solidFill>
                      <a:srgbClr val="FFFF99"/>
                    </a:solidFill>
                  </a:rPr>
                  <a:t>Survival</a:t>
                </a:r>
                <a:endParaRPr lang="fr-CH" sz="1800" b="0" dirty="0">
                  <a:solidFill>
                    <a:srgbClr val="FFFF99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482700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5777520782906"/>
          <c:y val="3.3103159478006745E-2"/>
          <c:w val="0.85548018724078767"/>
          <c:h val="0.78087691111244051"/>
        </c:manualLayout>
      </c:layout>
      <c:barChart>
        <c:barDir val="col"/>
        <c:grouping val="clustered"/>
        <c:varyColors val="0"/>
        <c:ser>
          <c:idx val="0"/>
          <c:order val="0"/>
          <c:tx>
            <c:v>BMI moyen</c:v>
          </c:tx>
          <c:spPr>
            <a:solidFill>
              <a:srgbClr val="FFC000"/>
            </a:solidFill>
            <a:ln>
              <a:solidFill>
                <a:srgbClr val="FF66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Feuil1!$E$1:$E$11</c:f>
                <c:numCache>
                  <c:formatCode>General</c:formatCode>
                  <c:ptCount val="11"/>
                  <c:pt idx="0">
                    <c:v>7.35</c:v>
                  </c:pt>
                  <c:pt idx="1">
                    <c:v>5.23</c:v>
                  </c:pt>
                  <c:pt idx="2">
                    <c:v>5.35</c:v>
                  </c:pt>
                  <c:pt idx="3">
                    <c:v>5.2700000000000014</c:v>
                  </c:pt>
                  <c:pt idx="4">
                    <c:v>5.51</c:v>
                  </c:pt>
                  <c:pt idx="5">
                    <c:v>5.81</c:v>
                  </c:pt>
                  <c:pt idx="6">
                    <c:v>6.01</c:v>
                  </c:pt>
                  <c:pt idx="7">
                    <c:v>6.07</c:v>
                  </c:pt>
                  <c:pt idx="8">
                    <c:v>6.24</c:v>
                  </c:pt>
                  <c:pt idx="9">
                    <c:v>6.45</c:v>
                  </c:pt>
                  <c:pt idx="10">
                    <c:v>6.68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FFC000"/>
                </a:solidFill>
              </a:ln>
            </c:spPr>
          </c:errBars>
          <c:cat>
            <c:numRef>
              <c:f>Feuil1!$A$1:$A$11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Feuil1!$D$1:$D$11</c:f>
              <c:numCache>
                <c:formatCode>General</c:formatCode>
                <c:ptCount val="11"/>
                <c:pt idx="0">
                  <c:v>44.5</c:v>
                </c:pt>
                <c:pt idx="1">
                  <c:v>30.23</c:v>
                </c:pt>
                <c:pt idx="2">
                  <c:v>29.91</c:v>
                </c:pt>
                <c:pt idx="3">
                  <c:v>30.24</c:v>
                </c:pt>
                <c:pt idx="4">
                  <c:v>30.82</c:v>
                </c:pt>
                <c:pt idx="5">
                  <c:v>31.25</c:v>
                </c:pt>
                <c:pt idx="6">
                  <c:v>31.7</c:v>
                </c:pt>
                <c:pt idx="7">
                  <c:v>31.93</c:v>
                </c:pt>
                <c:pt idx="8">
                  <c:v>32.200000000000003</c:v>
                </c:pt>
                <c:pt idx="9">
                  <c:v>32.49</c:v>
                </c:pt>
                <c:pt idx="10">
                  <c:v>32.54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8-4031-8283-FAE09AD33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02976"/>
        <c:axId val="134713344"/>
      </c:barChart>
      <c:catAx>
        <c:axId val="13470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fr-CH" sz="2000" b="0"/>
                  <a:t>Years</a:t>
                </a:r>
              </a:p>
            </c:rich>
          </c:tx>
          <c:layout>
            <c:manualLayout>
              <c:xMode val="edge"/>
              <c:yMode val="edge"/>
              <c:x val="0.44003673695048762"/>
              <c:y val="0.921312161896534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4713344"/>
        <c:crosses val="autoZero"/>
        <c:auto val="1"/>
        <c:lblAlgn val="ctr"/>
        <c:lblOffset val="100"/>
        <c:noMultiLvlLbl val="0"/>
      </c:catAx>
      <c:valAx>
        <c:axId val="134713344"/>
        <c:scaling>
          <c:orientation val="minMax"/>
          <c:max val="55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fr-CH" sz="2000" b="0"/>
                  <a:t>BMI</a:t>
                </a:r>
              </a:p>
            </c:rich>
          </c:tx>
          <c:layout>
            <c:manualLayout>
              <c:xMode val="edge"/>
              <c:yMode val="edge"/>
              <c:x val="2.7774691700922192E-3"/>
              <c:y val="0.38185052088229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470297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FFFF99"/>
          </a:solidFill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5607607385209"/>
          <c:y val="4.1650286720278887E-2"/>
          <c:w val="0.87457309270163397"/>
          <c:h val="0.6041548802269836"/>
        </c:manualLayout>
      </c:layout>
      <c:barChart>
        <c:barDir val="col"/>
        <c:grouping val="clustered"/>
        <c:varyColors val="0"/>
        <c:ser>
          <c:idx val="0"/>
          <c:order val="0"/>
          <c:tx>
            <c:v>BWL</c:v>
          </c:tx>
          <c:spPr>
            <a:solidFill>
              <a:srgbClr val="FF9900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Feuil1!$AJ$1:$AJ$11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7.42</c:v>
                  </c:pt>
                  <c:pt idx="2">
                    <c:v>8.2199999999999989</c:v>
                  </c:pt>
                  <c:pt idx="3">
                    <c:v>8.2900000000000009</c:v>
                  </c:pt>
                  <c:pt idx="4">
                    <c:v>8.92</c:v>
                  </c:pt>
                  <c:pt idx="5">
                    <c:v>9.34</c:v>
                  </c:pt>
                  <c:pt idx="6">
                    <c:v>9.65</c:v>
                  </c:pt>
                  <c:pt idx="7">
                    <c:v>9.75</c:v>
                  </c:pt>
                  <c:pt idx="8">
                    <c:v>9.91</c:v>
                  </c:pt>
                  <c:pt idx="9">
                    <c:v>10.26</c:v>
                  </c:pt>
                  <c:pt idx="10">
                    <c:v>10.53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FF9900"/>
                </a:solidFill>
              </a:ln>
            </c:spPr>
          </c:errBars>
          <c:cat>
            <c:numRef>
              <c:f>Feuil1!$A$1:$A$11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Feuil1!$AI$1:$AI$11</c:f>
              <c:numCache>
                <c:formatCode>General</c:formatCode>
                <c:ptCount val="11"/>
                <c:pt idx="0">
                  <c:v>0</c:v>
                </c:pt>
                <c:pt idx="1">
                  <c:v>34.08</c:v>
                </c:pt>
                <c:pt idx="2">
                  <c:v>34.910000000000004</c:v>
                </c:pt>
                <c:pt idx="3">
                  <c:v>34.050000000000004</c:v>
                </c:pt>
                <c:pt idx="4">
                  <c:v>32.840000000000003</c:v>
                </c:pt>
                <c:pt idx="5">
                  <c:v>31.650000000000031</c:v>
                </c:pt>
                <c:pt idx="6">
                  <c:v>30.57</c:v>
                </c:pt>
                <c:pt idx="7">
                  <c:v>29.95</c:v>
                </c:pt>
                <c:pt idx="8">
                  <c:v>29.310000000000031</c:v>
                </c:pt>
                <c:pt idx="9">
                  <c:v>28.75</c:v>
                </c:pt>
                <c:pt idx="10">
                  <c:v>28.630000000000031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6-4789-92AE-333A0A975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21152"/>
        <c:axId val="134947200"/>
      </c:barChart>
      <c:catAx>
        <c:axId val="1351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solidFill>
                      <a:srgbClr val="FFFF99"/>
                    </a:solidFill>
                  </a:defRPr>
                </a:pPr>
                <a:r>
                  <a:rPr lang="fr-CH" sz="1800" b="0" dirty="0" err="1" smtClean="0">
                    <a:solidFill>
                      <a:srgbClr val="FFFF99"/>
                    </a:solidFill>
                  </a:rPr>
                  <a:t>Years</a:t>
                </a:r>
                <a:endParaRPr lang="fr-CH" sz="1800" b="0" dirty="0">
                  <a:solidFill>
                    <a:srgbClr val="FFFF99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21738531109713"/>
              <c:y val="0.734175832314928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4947200"/>
        <c:crosses val="autoZero"/>
        <c:auto val="1"/>
        <c:lblAlgn val="ctr"/>
        <c:lblOffset val="100"/>
        <c:noMultiLvlLbl val="0"/>
      </c:catAx>
      <c:valAx>
        <c:axId val="13494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rgbClr val="FFFF99"/>
                    </a:solidFill>
                  </a:defRPr>
                </a:pPr>
                <a:r>
                  <a:rPr lang="fr-CH" sz="2000" b="0" dirty="0" smtClean="0">
                    <a:solidFill>
                      <a:srgbClr val="FFFF99"/>
                    </a:solidFill>
                  </a:rPr>
                  <a:t>% total BWL</a:t>
                </a:r>
                <a:endParaRPr lang="fr-CH" sz="2000" b="0" dirty="0">
                  <a:solidFill>
                    <a:srgbClr val="FFFF99"/>
                  </a:solidFill>
                </a:endParaRPr>
              </a:p>
            </c:rich>
          </c:tx>
          <c:layout>
            <c:manualLayout>
              <c:xMode val="edge"/>
              <c:yMode val="edge"/>
              <c:x val="1.2116974280211442E-2"/>
              <c:y val="0.278077649491936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512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&gt; 30 %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Feuil1!$BL$1:$BL$10</c:f>
              <c:numCache>
                <c:formatCode>General</c:formatCode>
                <c:ptCount val="10"/>
                <c:pt idx="0">
                  <c:v>69.900000000000006</c:v>
                </c:pt>
                <c:pt idx="1">
                  <c:v>73.2</c:v>
                </c:pt>
                <c:pt idx="2">
                  <c:v>68.8</c:v>
                </c:pt>
                <c:pt idx="3">
                  <c:v>61.7</c:v>
                </c:pt>
                <c:pt idx="4">
                  <c:v>56.2</c:v>
                </c:pt>
                <c:pt idx="5">
                  <c:v>52.4</c:v>
                </c:pt>
                <c:pt idx="6">
                  <c:v>48.7</c:v>
                </c:pt>
                <c:pt idx="7">
                  <c:v>49.8</c:v>
                </c:pt>
                <c:pt idx="8">
                  <c:v>47.3</c:v>
                </c:pt>
                <c:pt idx="9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3-4926-93A7-1A7EE94E6562}"/>
            </c:ext>
          </c:extLst>
        </c:ser>
        <c:ser>
          <c:idx val="1"/>
          <c:order val="1"/>
          <c:tx>
            <c:v>20 - 30 %</c:v>
          </c:tx>
          <c:spPr>
            <a:solidFill>
              <a:srgbClr val="EE3604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Feuil1!$BM$1:$BM$10</c:f>
              <c:numCache>
                <c:formatCode>General</c:formatCode>
                <c:ptCount val="10"/>
                <c:pt idx="0">
                  <c:v>27.2</c:v>
                </c:pt>
                <c:pt idx="1">
                  <c:v>23</c:v>
                </c:pt>
                <c:pt idx="2">
                  <c:v>27.3</c:v>
                </c:pt>
                <c:pt idx="3">
                  <c:v>31</c:v>
                </c:pt>
                <c:pt idx="4">
                  <c:v>33</c:v>
                </c:pt>
                <c:pt idx="5">
                  <c:v>32.9</c:v>
                </c:pt>
                <c:pt idx="6">
                  <c:v>36.1</c:v>
                </c:pt>
                <c:pt idx="7">
                  <c:v>32.200000000000003</c:v>
                </c:pt>
                <c:pt idx="8">
                  <c:v>33.4</c:v>
                </c:pt>
                <c:pt idx="9">
                  <c:v>34.800000000000004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3-4926-93A7-1A7EE94E6562}"/>
            </c:ext>
          </c:extLst>
        </c:ser>
        <c:ser>
          <c:idx val="2"/>
          <c:order val="2"/>
          <c:tx>
            <c:v>10 - 20 %</c:v>
          </c:tx>
          <c:spPr>
            <a:solidFill>
              <a:srgbClr val="FF9900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Feuil1!$BN$1:$BN$10</c:f>
              <c:numCache>
                <c:formatCode>General</c:formatCode>
                <c:ptCount val="10"/>
                <c:pt idx="0">
                  <c:v>2.9</c:v>
                </c:pt>
                <c:pt idx="1">
                  <c:v>3.8</c:v>
                </c:pt>
                <c:pt idx="2">
                  <c:v>3.9</c:v>
                </c:pt>
                <c:pt idx="3">
                  <c:v>7</c:v>
                </c:pt>
                <c:pt idx="4">
                  <c:v>10.4</c:v>
                </c:pt>
                <c:pt idx="5">
                  <c:v>13.3</c:v>
                </c:pt>
                <c:pt idx="6">
                  <c:v>13.8</c:v>
                </c:pt>
                <c:pt idx="7">
                  <c:v>15.3</c:v>
                </c:pt>
                <c:pt idx="8">
                  <c:v>15.6</c:v>
                </c:pt>
                <c:pt idx="9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3-4926-93A7-1A7EE94E6562}"/>
            </c:ext>
          </c:extLst>
        </c:ser>
        <c:ser>
          <c:idx val="3"/>
          <c:order val="3"/>
          <c:tx>
            <c:v>0 - 10 %</c:v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Feuil1!$BO$1:$BO$10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  <c:pt idx="5">
                  <c:v>1.4</c:v>
                </c:pt>
                <c:pt idx="6">
                  <c:v>1.4</c:v>
                </c:pt>
                <c:pt idx="7">
                  <c:v>2.7</c:v>
                </c:pt>
                <c:pt idx="8">
                  <c:v>2.9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3-4926-93A7-1A7EE94E6562}"/>
            </c:ext>
          </c:extLst>
        </c:ser>
        <c:ser>
          <c:idx val="4"/>
          <c:order val="4"/>
          <c:tx>
            <c:v>Weight gain</c:v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Feuil1!$BP$1:$BP$10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0.30000000000000032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3-4926-93A7-1A7EE94E6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00768"/>
        <c:axId val="135202688"/>
      </c:barChart>
      <c:catAx>
        <c:axId val="13520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solidFill>
                      <a:srgbClr val="FFFF99"/>
                    </a:solidFill>
                  </a:defRPr>
                </a:pPr>
                <a:r>
                  <a:rPr lang="fr-CH" sz="2000" b="0" dirty="0" err="1" smtClean="0">
                    <a:solidFill>
                      <a:srgbClr val="FFFF99"/>
                    </a:solidFill>
                  </a:rPr>
                  <a:t>Years</a:t>
                </a:r>
                <a:endParaRPr lang="fr-CH" sz="2000" b="0" dirty="0">
                  <a:solidFill>
                    <a:srgbClr val="FFFF99"/>
                  </a:solidFill>
                </a:endParaRP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5202688"/>
        <c:crosses val="autoZero"/>
        <c:auto val="1"/>
        <c:lblAlgn val="ctr"/>
        <c:lblOffset val="100"/>
        <c:noMultiLvlLbl val="0"/>
      </c:catAx>
      <c:valAx>
        <c:axId val="135202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rgbClr val="FFFF99"/>
                    </a:solidFill>
                  </a:defRPr>
                </a:pPr>
                <a:r>
                  <a:rPr lang="fr-CH" sz="2000" b="0" dirty="0" smtClean="0">
                    <a:solidFill>
                      <a:srgbClr val="FFFF99"/>
                    </a:solidFill>
                  </a:rPr>
                  <a:t>% patients</a:t>
                </a:r>
                <a:endParaRPr lang="fr-CH" sz="2000" b="0" dirty="0">
                  <a:solidFill>
                    <a:srgbClr val="FFFF99"/>
                  </a:solidFill>
                </a:endParaRPr>
              </a:p>
            </c:rich>
          </c:tx>
          <c:layout>
            <c:manualLayout>
              <c:xMode val="edge"/>
              <c:yMode val="edge"/>
              <c:x val="4.1336552883013133E-3"/>
              <c:y val="0.3250581585211070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endParaRPr lang="fr-FR"/>
          </a:p>
        </c:txPr>
        <c:crossAx val="135200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rgbClr val="FFFF99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Complete remission</c:v>
                </c:pt>
              </c:strCache>
            </c:strRef>
          </c:tx>
          <c:spPr>
            <a:solidFill>
              <a:srgbClr val="239C06"/>
            </a:solidFill>
            <a:ln>
              <a:noFill/>
            </a:ln>
          </c:spPr>
          <c:invertIfNegative val="0"/>
          <c:cat>
            <c:strRef>
              <c:f>Feuil1!$B$1:$L$1</c:f>
              <c:strCache>
                <c:ptCount val="11"/>
                <c:pt idx="0">
                  <c:v>HTA</c:v>
                </c:pt>
                <c:pt idx="1">
                  <c:v>Diabetes</c:v>
                </c:pt>
                <c:pt idx="2">
                  <c:v>Cholesterol</c:v>
                </c:pt>
                <c:pt idx="3">
                  <c:v>Triglycerides</c:v>
                </c:pt>
                <c:pt idx="4">
                  <c:v>SAS</c:v>
                </c:pt>
                <c:pt idx="5">
                  <c:v>GERD</c:v>
                </c:pt>
                <c:pt idx="6">
                  <c:v>Depression</c:v>
                </c:pt>
                <c:pt idx="7">
                  <c:v>Back pain</c:v>
                </c:pt>
                <c:pt idx="8">
                  <c:v>Joint pain</c:v>
                </c:pt>
                <c:pt idx="9">
                  <c:v>Hyperuricemia</c:v>
                </c:pt>
                <c:pt idx="10">
                  <c:v>USI</c:v>
                </c:pt>
              </c:strCache>
            </c:strRef>
          </c:cat>
          <c:val>
            <c:numRef>
              <c:f>Feuil1!$B$2:$L$2</c:f>
              <c:numCache>
                <c:formatCode>General</c:formatCode>
                <c:ptCount val="11"/>
                <c:pt idx="0">
                  <c:v>67.099999999999994</c:v>
                </c:pt>
                <c:pt idx="1">
                  <c:v>71.3</c:v>
                </c:pt>
                <c:pt idx="2">
                  <c:v>49.3</c:v>
                </c:pt>
                <c:pt idx="3">
                  <c:v>72.5</c:v>
                </c:pt>
                <c:pt idx="4">
                  <c:v>70.3</c:v>
                </c:pt>
                <c:pt idx="5">
                  <c:v>77.599999999999994</c:v>
                </c:pt>
                <c:pt idx="6">
                  <c:v>28.4</c:v>
                </c:pt>
                <c:pt idx="7">
                  <c:v>35.700000000000003</c:v>
                </c:pt>
                <c:pt idx="8">
                  <c:v>34.5</c:v>
                </c:pt>
                <c:pt idx="9">
                  <c:v>52.9</c:v>
                </c:pt>
                <c:pt idx="10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A-41D9-BC98-F130F8AB6D05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Improvement</c:v>
                </c:pt>
              </c:strCache>
            </c:strRef>
          </c:tx>
          <c:spPr>
            <a:solidFill>
              <a:srgbClr val="A2D208"/>
            </a:solidFill>
            <a:ln>
              <a:noFill/>
            </a:ln>
          </c:spPr>
          <c:invertIfNegative val="0"/>
          <c:cat>
            <c:strRef>
              <c:f>Feuil1!$B$1:$L$1</c:f>
              <c:strCache>
                <c:ptCount val="11"/>
                <c:pt idx="0">
                  <c:v>HTA</c:v>
                </c:pt>
                <c:pt idx="1">
                  <c:v>Diabetes</c:v>
                </c:pt>
                <c:pt idx="2">
                  <c:v>Cholesterol</c:v>
                </c:pt>
                <c:pt idx="3">
                  <c:v>Triglycerides</c:v>
                </c:pt>
                <c:pt idx="4">
                  <c:v>SAS</c:v>
                </c:pt>
                <c:pt idx="5">
                  <c:v>GERD</c:v>
                </c:pt>
                <c:pt idx="6">
                  <c:v>Depression</c:v>
                </c:pt>
                <c:pt idx="7">
                  <c:v>Back pain</c:v>
                </c:pt>
                <c:pt idx="8">
                  <c:v>Joint pain</c:v>
                </c:pt>
                <c:pt idx="9">
                  <c:v>Hyperuricemia</c:v>
                </c:pt>
                <c:pt idx="10">
                  <c:v>USI</c:v>
                </c:pt>
              </c:strCache>
            </c:strRef>
          </c:cat>
          <c:val>
            <c:numRef>
              <c:f>Feuil1!$B$3:$L$3</c:f>
              <c:numCache>
                <c:formatCode>General</c:formatCode>
                <c:ptCount val="11"/>
                <c:pt idx="0">
                  <c:v>14.9</c:v>
                </c:pt>
                <c:pt idx="1">
                  <c:v>22.1</c:v>
                </c:pt>
                <c:pt idx="2">
                  <c:v>39.300000000000004</c:v>
                </c:pt>
                <c:pt idx="3">
                  <c:v>10</c:v>
                </c:pt>
                <c:pt idx="4">
                  <c:v>22</c:v>
                </c:pt>
                <c:pt idx="5">
                  <c:v>11.8</c:v>
                </c:pt>
                <c:pt idx="6">
                  <c:v>37.200000000000003</c:v>
                </c:pt>
                <c:pt idx="7">
                  <c:v>31.9</c:v>
                </c:pt>
                <c:pt idx="8">
                  <c:v>28.1</c:v>
                </c:pt>
                <c:pt idx="9">
                  <c:v>14.7</c:v>
                </c:pt>
                <c:pt idx="1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A-41D9-BC98-F130F8AB6D05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</c:spPr>
          <c:invertIfNegative val="0"/>
          <c:cat>
            <c:strRef>
              <c:f>Feuil1!$B$1:$L$1</c:f>
              <c:strCache>
                <c:ptCount val="11"/>
                <c:pt idx="0">
                  <c:v>HTA</c:v>
                </c:pt>
                <c:pt idx="1">
                  <c:v>Diabetes</c:v>
                </c:pt>
                <c:pt idx="2">
                  <c:v>Cholesterol</c:v>
                </c:pt>
                <c:pt idx="3">
                  <c:v>Triglycerides</c:v>
                </c:pt>
                <c:pt idx="4">
                  <c:v>SAS</c:v>
                </c:pt>
                <c:pt idx="5">
                  <c:v>GERD</c:v>
                </c:pt>
                <c:pt idx="6">
                  <c:v>Depression</c:v>
                </c:pt>
                <c:pt idx="7">
                  <c:v>Back pain</c:v>
                </c:pt>
                <c:pt idx="8">
                  <c:v>Joint pain</c:v>
                </c:pt>
                <c:pt idx="9">
                  <c:v>Hyperuricemia</c:v>
                </c:pt>
                <c:pt idx="10">
                  <c:v>USI</c:v>
                </c:pt>
              </c:strCache>
            </c:strRef>
          </c:cat>
          <c:val>
            <c:numRef>
              <c:f>Feuil1!$B$4:$L$4</c:f>
              <c:numCache>
                <c:formatCode>General</c:formatCode>
                <c:ptCount val="11"/>
                <c:pt idx="0">
                  <c:v>11.9</c:v>
                </c:pt>
                <c:pt idx="1">
                  <c:v>3.2</c:v>
                </c:pt>
                <c:pt idx="2">
                  <c:v>4.2</c:v>
                </c:pt>
                <c:pt idx="3">
                  <c:v>7.5</c:v>
                </c:pt>
                <c:pt idx="4">
                  <c:v>6.8</c:v>
                </c:pt>
                <c:pt idx="5">
                  <c:v>5.9</c:v>
                </c:pt>
                <c:pt idx="6">
                  <c:v>23.5</c:v>
                </c:pt>
                <c:pt idx="7">
                  <c:v>14.6</c:v>
                </c:pt>
                <c:pt idx="8">
                  <c:v>10.8</c:v>
                </c:pt>
                <c:pt idx="9">
                  <c:v>13.3</c:v>
                </c:pt>
                <c:pt idx="1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A-41D9-BC98-F130F8AB6D05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Worsening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Feuil1!$B$1:$L$1</c:f>
              <c:strCache>
                <c:ptCount val="11"/>
                <c:pt idx="0">
                  <c:v>HTA</c:v>
                </c:pt>
                <c:pt idx="1">
                  <c:v>Diabetes</c:v>
                </c:pt>
                <c:pt idx="2">
                  <c:v>Cholesterol</c:v>
                </c:pt>
                <c:pt idx="3">
                  <c:v>Triglycerides</c:v>
                </c:pt>
                <c:pt idx="4">
                  <c:v>SAS</c:v>
                </c:pt>
                <c:pt idx="5">
                  <c:v>GERD</c:v>
                </c:pt>
                <c:pt idx="6">
                  <c:v>Depression</c:v>
                </c:pt>
                <c:pt idx="7">
                  <c:v>Back pain</c:v>
                </c:pt>
                <c:pt idx="8">
                  <c:v>Joint pain</c:v>
                </c:pt>
                <c:pt idx="9">
                  <c:v>Hyperuricemia</c:v>
                </c:pt>
                <c:pt idx="10">
                  <c:v>USI</c:v>
                </c:pt>
              </c:strCache>
            </c:strRef>
          </c:cat>
          <c:val>
            <c:numRef>
              <c:f>Feuil1!$B$5:$L$5</c:f>
              <c:numCache>
                <c:formatCode>General</c:formatCode>
                <c:ptCount val="11"/>
                <c:pt idx="0">
                  <c:v>6.1</c:v>
                </c:pt>
                <c:pt idx="1">
                  <c:v>3.2</c:v>
                </c:pt>
                <c:pt idx="2">
                  <c:v>7.2</c:v>
                </c:pt>
                <c:pt idx="3">
                  <c:v>10</c:v>
                </c:pt>
                <c:pt idx="4">
                  <c:v>0.9</c:v>
                </c:pt>
                <c:pt idx="5">
                  <c:v>4.7</c:v>
                </c:pt>
                <c:pt idx="6">
                  <c:v>10.9</c:v>
                </c:pt>
                <c:pt idx="7">
                  <c:v>17.8</c:v>
                </c:pt>
                <c:pt idx="8">
                  <c:v>26.6</c:v>
                </c:pt>
                <c:pt idx="9">
                  <c:v>19.100000000000001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A-41D9-BC98-F130F8AB6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62976"/>
        <c:axId val="135264512"/>
      </c:barChart>
      <c:catAx>
        <c:axId val="1352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99"/>
                </a:solidFill>
              </a:defRPr>
            </a:pPr>
            <a:endParaRPr lang="fr-FR"/>
          </a:p>
        </c:txPr>
        <c:crossAx val="135264512"/>
        <c:crosses val="autoZero"/>
        <c:auto val="1"/>
        <c:lblAlgn val="ctr"/>
        <c:lblOffset val="100"/>
        <c:noMultiLvlLbl val="0"/>
      </c:catAx>
      <c:valAx>
        <c:axId val="135264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99"/>
                </a:solidFill>
              </a:defRPr>
            </a:pPr>
            <a:endParaRPr lang="fr-FR"/>
          </a:p>
        </c:txPr>
        <c:crossAx val="135262976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rgbClr val="FFFF99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4B02026-9882-4E9C-8108-E23DD1AA6C0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0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619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4290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23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04848" algn="l" defTabSz="7619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818" algn="l" defTabSz="7619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787" algn="l" defTabSz="7619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756" algn="l" defTabSz="7619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2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4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5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6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495B5-4A17-4685-8845-D92FC55AE9FB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68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B169E-B4D4-404A-913F-0EEDBC57673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8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05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B169E-B4D4-404A-913F-0EEDBC57673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5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B169E-B4D4-404A-913F-0EEDBC57673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42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9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6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495B5-4A17-4685-8845-D92FC55AE9FB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68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5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A80F-23BC-4861-B8A4-456D3011D780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3098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658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A80F-23BC-4861-B8A4-456D3011D780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9091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A80F-23BC-4861-B8A4-456D3011D780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519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09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8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89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05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23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9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0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66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55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68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94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16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43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16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7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26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62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1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655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53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169E-B4D4-404A-913F-0EEDBC576738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010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98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612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53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63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072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16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26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641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641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155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504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165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052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3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44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061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935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4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02026-9882-4E9C-8108-E23DD1AA6C0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7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7" y="4786313"/>
            <a:ext cx="800100" cy="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330700" y="2396730"/>
            <a:ext cx="9144000" cy="3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94" tIns="38097" rIns="76194" bIns="38097">
            <a:spAutoFit/>
          </a:bodyPr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6" name="Image 11" descr="Logo HRC haute résolutio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00" y="4775599"/>
            <a:ext cx="1308100" cy="3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0970" indent="0" algn="ctr">
              <a:buNone/>
              <a:defRPr/>
            </a:lvl2pPr>
            <a:lvl3pPr marL="761940" indent="0" algn="ctr">
              <a:buNone/>
              <a:defRPr/>
            </a:lvl3pPr>
            <a:lvl4pPr marL="1142908" indent="0" algn="ctr">
              <a:buNone/>
              <a:defRPr/>
            </a:lvl4pPr>
            <a:lvl5pPr marL="1523878" indent="0" algn="ctr">
              <a:buNone/>
              <a:defRPr/>
            </a:lvl5pPr>
            <a:lvl6pPr marL="1904848" indent="0" algn="ctr">
              <a:buNone/>
              <a:defRPr/>
            </a:lvl6pPr>
            <a:lvl7pPr marL="2285818" indent="0" algn="ctr">
              <a:buNone/>
              <a:defRPr/>
            </a:lvl7pPr>
            <a:lvl8pPr marL="2666787" indent="0" algn="ctr">
              <a:buNone/>
              <a:defRPr/>
            </a:lvl8pPr>
            <a:lvl9pPr marL="3047756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AA75-C516-4912-9767-109BFF953A32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A2A1-6F7E-4AD6-B3C4-90D3F454DE4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2E17-A22C-4C2C-BA68-3F26E16A6FB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5883-0B1F-44DA-A43C-4848DF256CE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763F-F910-49FC-9384-3C142F54BB9B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592D-AEF5-4ABA-82E5-3EBB7D3E229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B56B-5DAB-4ED7-98E0-A3D4BA5ED48F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84C0-192D-4930-A9D5-8874E55F6D3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7A7E-C7E2-4FFF-AE8D-A19C885ECC37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1633-4C5B-4076-AAE3-A90DF67FD5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305F-CBD1-4C18-9C90-D3B22CECBD4B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8B39-ABCF-474B-B02F-1183EA6B1F5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C2D2-3263-46CA-886E-A838A17EE125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5A7A-9DA1-411A-B79E-FB3AAAC4070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89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E0A1-3C0B-4FC4-8895-0D4D2F13A9C3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921A-4AFC-41AE-A788-6193A9B6C1D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0970" indent="0">
              <a:buNone/>
              <a:defRPr sz="2300"/>
            </a:lvl2pPr>
            <a:lvl3pPr marL="761940" indent="0">
              <a:buNone/>
              <a:defRPr sz="2000"/>
            </a:lvl3pPr>
            <a:lvl4pPr marL="1142908" indent="0">
              <a:buNone/>
              <a:defRPr sz="1700"/>
            </a:lvl4pPr>
            <a:lvl5pPr marL="1523878" indent="0">
              <a:buNone/>
              <a:defRPr sz="1700"/>
            </a:lvl5pPr>
            <a:lvl6pPr marL="1904848" indent="0">
              <a:buNone/>
              <a:defRPr sz="1700"/>
            </a:lvl6pPr>
            <a:lvl7pPr marL="2285818" indent="0">
              <a:buNone/>
              <a:defRPr sz="1700"/>
            </a:lvl7pPr>
            <a:lvl8pPr marL="2666787" indent="0">
              <a:buNone/>
              <a:defRPr sz="1700"/>
            </a:lvl8pPr>
            <a:lvl9pPr marL="3047756" indent="0">
              <a:buNone/>
              <a:defRPr sz="17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98B5-0523-4F67-AB92-4CD286FC78D8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2621-C85B-44D4-9A59-581D9CF2494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86BB-7309-4D4A-AB60-5585B1FD88D9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7968-F100-41D9-B04F-66F9C5B9266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36733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FE61-4AFB-4D4F-8DC8-A737FF403EF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5703-DC57-4A9B-88F7-0C7F1C78076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FFA6-972D-41FB-B411-F22E519CC7CD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B6C5-93BF-4179-9BC4-E0E2BC15AB8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387E-D583-449E-B2D4-5EEA85DFF1BA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EDC2-9D09-4ECB-91AA-DD9E68DD3AD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C4CC-0342-4D4F-878F-298265C35C43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9FE0-8DB9-4269-B9EB-CEFA2FE73AF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7874-F98F-4ABA-A1C9-9F86402F9178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C807-5A7E-40E4-B882-76C4334A43C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D56C-DE3C-4179-9D9D-B41E42BA3528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18E4-F39D-4D64-964B-154F45104BC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3C5D-1C38-489B-80F9-75EFEBDD7DDC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773D-BBBB-4267-94B7-BACCD448C91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3A92-A4AC-4A5C-96E3-92938EEDAEE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4D51-CC72-4A04-990A-F1561EF5D6E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70" indent="0">
              <a:buNone/>
              <a:defRPr sz="1500"/>
            </a:lvl2pPr>
            <a:lvl3pPr marL="761940" indent="0">
              <a:buNone/>
              <a:defRPr sz="1300"/>
            </a:lvl3pPr>
            <a:lvl4pPr marL="1142908" indent="0">
              <a:buNone/>
              <a:defRPr sz="1200"/>
            </a:lvl4pPr>
            <a:lvl5pPr marL="1523878" indent="0">
              <a:buNone/>
              <a:defRPr sz="1200"/>
            </a:lvl5pPr>
            <a:lvl6pPr marL="1904848" indent="0">
              <a:buNone/>
              <a:defRPr sz="1200"/>
            </a:lvl6pPr>
            <a:lvl7pPr marL="2285818" indent="0">
              <a:buNone/>
              <a:defRPr sz="1200"/>
            </a:lvl7pPr>
            <a:lvl8pPr marL="2666787" indent="0">
              <a:buNone/>
              <a:defRPr sz="1200"/>
            </a:lvl8pPr>
            <a:lvl9pPr marL="3047756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89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D199-83A3-42F2-95C0-642ED5FF342E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1C00-C800-4980-930F-B9C47460E2A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0970" indent="0">
              <a:buNone/>
              <a:defRPr sz="2300"/>
            </a:lvl2pPr>
            <a:lvl3pPr marL="761940" indent="0">
              <a:buNone/>
              <a:defRPr sz="2000"/>
            </a:lvl3pPr>
            <a:lvl4pPr marL="1142908" indent="0">
              <a:buNone/>
              <a:defRPr sz="1700"/>
            </a:lvl4pPr>
            <a:lvl5pPr marL="1523878" indent="0">
              <a:buNone/>
              <a:defRPr sz="1700"/>
            </a:lvl5pPr>
            <a:lvl6pPr marL="1904848" indent="0">
              <a:buNone/>
              <a:defRPr sz="1700"/>
            </a:lvl6pPr>
            <a:lvl7pPr marL="2285818" indent="0">
              <a:buNone/>
              <a:defRPr sz="1700"/>
            </a:lvl7pPr>
            <a:lvl8pPr marL="2666787" indent="0">
              <a:buNone/>
              <a:defRPr sz="1700"/>
            </a:lvl8pPr>
            <a:lvl9pPr marL="3047756" indent="0">
              <a:buNone/>
              <a:defRPr sz="17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ED98-B469-464E-9648-AC8005E0056C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DE6A-E939-4717-975B-BCBBB7BB80A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2331-BBB5-499F-8E4D-E14654BB7C4F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F219-1F8B-4309-B242-BE812A73AB7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36733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23F5-66B2-4F9E-A07D-431500C44A2F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28CC-A691-4D78-9463-ED0FF9C3A55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69C5-1E39-4361-A158-16B245567736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DF6C-B75E-4314-991F-5E9A8BF682E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D830-529B-4949-8027-C4B7FEF2DA2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9BCC-1BC8-4F48-8FF2-FF49D28ABF6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8668-5932-46BB-BA6D-00D34C3B8135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5A5D-B4DE-4DC4-8D2F-1C98E82E556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200151"/>
            <a:ext cx="4047067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16E6-8A6D-4761-A82E-4E110FAB3877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D33-0BCD-40A1-8CC3-55CA94A33A5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0F52-C0EC-4C0D-B9D5-A00F37824D9C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83DC-66D6-474A-A51D-A6800382DED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442B-EE07-4016-9AFC-E93D555F8CE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F1A6-55C8-472E-B4BC-B14F0361285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18467" cy="308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5" y="1485900"/>
            <a:ext cx="3818467" cy="308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7B0-471F-4A11-8B53-01AE6D3B8D76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DEB3-F621-4580-82F8-27D444B6FC0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89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539E-774A-4F13-A7D3-D2C41C726A4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2EC4-4B9F-4EB9-8496-BDD191EDBA2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0970" indent="0">
              <a:buNone/>
              <a:defRPr sz="2300"/>
            </a:lvl2pPr>
            <a:lvl3pPr marL="761940" indent="0">
              <a:buNone/>
              <a:defRPr sz="2000"/>
            </a:lvl3pPr>
            <a:lvl4pPr marL="1142908" indent="0">
              <a:buNone/>
              <a:defRPr sz="1700"/>
            </a:lvl4pPr>
            <a:lvl5pPr marL="1523878" indent="0">
              <a:buNone/>
              <a:defRPr sz="1700"/>
            </a:lvl5pPr>
            <a:lvl6pPr marL="1904848" indent="0">
              <a:buNone/>
              <a:defRPr sz="1700"/>
            </a:lvl6pPr>
            <a:lvl7pPr marL="2285818" indent="0">
              <a:buNone/>
              <a:defRPr sz="1700"/>
            </a:lvl7pPr>
            <a:lvl8pPr marL="2666787" indent="0">
              <a:buNone/>
              <a:defRPr sz="1700"/>
            </a:lvl8pPr>
            <a:lvl9pPr marL="3047756" indent="0">
              <a:buNone/>
              <a:defRPr sz="17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8F09-0578-422F-BE90-0611B49AAE8E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71E8-896D-4A4A-93C3-C7BC244F0BD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8075-BF68-44FC-82A9-3EA43D18C6F0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78B5-4FB0-4B97-B372-809C06AB737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36733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29DE-639F-4305-A458-864E6C60364E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5948-09A1-47A5-BD0F-ECFF685A801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89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970" indent="0">
              <a:buNone/>
              <a:defRPr sz="2300"/>
            </a:lvl2pPr>
            <a:lvl3pPr marL="761940" indent="0">
              <a:buNone/>
              <a:defRPr sz="2000"/>
            </a:lvl3pPr>
            <a:lvl4pPr marL="1142908" indent="0">
              <a:buNone/>
              <a:defRPr sz="1700"/>
            </a:lvl4pPr>
            <a:lvl5pPr marL="1523878" indent="0">
              <a:buNone/>
              <a:defRPr sz="1700"/>
            </a:lvl5pPr>
            <a:lvl6pPr marL="1904848" indent="0">
              <a:buNone/>
              <a:defRPr sz="1700"/>
            </a:lvl6pPr>
            <a:lvl7pPr marL="2285818" indent="0">
              <a:buNone/>
              <a:defRPr sz="1700"/>
            </a:lvl7pPr>
            <a:lvl8pPr marL="2666787" indent="0">
              <a:buNone/>
              <a:defRPr sz="1700"/>
            </a:lvl8pPr>
            <a:lvl9pPr marL="3047756" indent="0">
              <a:buNone/>
              <a:defRPr sz="17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0A20"/>
            </a:gs>
            <a:gs pos="50000">
              <a:srgbClr val="051645"/>
            </a:gs>
            <a:gs pos="100000">
              <a:srgbClr val="020A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33" name="Picture 7" descr="logo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00" y="4895851"/>
            <a:ext cx="558800" cy="2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30700" y="2396730"/>
            <a:ext cx="9144000" cy="3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94" tIns="38097" rIns="76194" bIns="38097">
            <a:spAutoFit/>
          </a:bodyPr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737600" y="4848226"/>
          <a:ext cx="406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15" imgW="542823" imgH="466523" progId="PBrush">
                  <p:embed/>
                </p:oleObj>
              </mc:Choice>
              <mc:Fallback>
                <p:oleObj r:id="rId15" imgW="542823" imgH="466523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4848226"/>
                        <a:ext cx="4064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Image 11" descr="Logo HRC haute résoluti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35900" y="4775599"/>
            <a:ext cx="1308100" cy="3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5pPr>
      <a:lvl6pPr marL="380970" algn="ctr" rtl="0" fontAlgn="base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6pPr>
      <a:lvl7pPr marL="761940" algn="ctr" rtl="0" fontAlgn="base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7pPr>
      <a:lvl8pPr marL="1142908" algn="ctr" rtl="0" fontAlgn="base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8pPr>
      <a:lvl9pPr marL="1523878" algn="ctr" rtl="0" fontAlgn="base">
        <a:spcBef>
          <a:spcPct val="0"/>
        </a:spcBef>
        <a:spcAft>
          <a:spcPct val="0"/>
        </a:spcAft>
        <a:defRPr sz="3700">
          <a:solidFill>
            <a:srgbClr val="99FFCC"/>
          </a:solidFill>
          <a:latin typeface="Arial" pitchFamily="34" charset="0"/>
        </a:defRPr>
      </a:lvl9pPr>
    </p:titleStyle>
    <p:bodyStyle>
      <a:lvl1pPr marL="285728" indent="-28572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FFFF99"/>
          </a:solidFill>
          <a:latin typeface="+mn-lt"/>
          <a:ea typeface="+mn-ea"/>
          <a:cs typeface="+mn-cs"/>
        </a:defRPr>
      </a:lvl1pPr>
      <a:lvl2pPr marL="619075" indent="-23810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FFFF99"/>
          </a:solidFill>
          <a:latin typeface="+mn-lt"/>
        </a:defRPr>
      </a:lvl2pPr>
      <a:lvl3pPr marL="952424" indent="-19048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</a:defRPr>
      </a:lvl3pPr>
      <a:lvl4pPr marL="1333393" indent="-190484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FFFF99"/>
          </a:solidFill>
          <a:latin typeface="+mn-lt"/>
        </a:defRPr>
      </a:lvl4pPr>
      <a:lvl5pPr marL="1714362" indent="-190484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FFFF99"/>
          </a:solidFill>
          <a:latin typeface="+mn-lt"/>
        </a:defRPr>
      </a:lvl5pPr>
      <a:lvl6pPr marL="2095332" indent="-190484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FFFF99"/>
          </a:solidFill>
          <a:latin typeface="+mn-lt"/>
        </a:defRPr>
      </a:lvl6pPr>
      <a:lvl7pPr marL="2476302" indent="-190484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FFFF99"/>
          </a:solidFill>
          <a:latin typeface="+mn-lt"/>
        </a:defRPr>
      </a:lvl7pPr>
      <a:lvl8pPr marL="2857272" indent="-190484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FFFF99"/>
          </a:solidFill>
          <a:latin typeface="+mn-lt"/>
        </a:defRPr>
      </a:lvl8pPr>
      <a:lvl9pPr marL="3238240" indent="-190484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FFFF99"/>
          </a:solidFill>
          <a:latin typeface="+mn-lt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H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01700" y="4893470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l">
              <a:defRPr sz="1200">
                <a:solidFill>
                  <a:srgbClr val="FFC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CH"/>
              <a:t>ATIS – Taiwan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21DE15C-E2A4-45EA-8DC2-228F5F73F97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097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619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4290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23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85728" indent="-2857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075" indent="-2381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H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1EADBA-6771-4D59-B390-A9C28601D669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1D943AF-52BE-4837-AE49-404FD43EB93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097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619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4290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23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85728" indent="-2857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075" indent="-2381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H" smtClean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09B5C1-F35F-4434-880F-6D5FB75FF295}" type="datetimeFigureOut">
              <a:rPr lang="fr-CH"/>
              <a:pPr>
                <a:defRPr/>
              </a:pPr>
              <a:t>22.02.2019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6194" tIns="38097" rIns="76194" bIns="3809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A4469C-04CD-48BD-88E4-4081C4D5C02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097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619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4290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23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85728" indent="-2857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075" indent="-2381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3524" y="357504"/>
            <a:ext cx="8576953" cy="108012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411539" y="303499"/>
            <a:ext cx="8384931" cy="1102519"/>
          </a:xfrm>
        </p:spPr>
        <p:txBody>
          <a:bodyPr/>
          <a:lstStyle/>
          <a:p>
            <a:r>
              <a:rPr lang="fr-CH" dirty="0" smtClean="0"/>
              <a:t>Prise en charge de l’obésité </a:t>
            </a:r>
            <a:r>
              <a:rPr lang="fr-CH" dirty="0" smtClean="0">
                <a:solidFill>
                  <a:srgbClr val="FFFF99"/>
                </a:solidFill>
              </a:rPr>
              <a:t>sévère</a:t>
            </a:r>
            <a:r>
              <a:rPr lang="fr-CH" dirty="0" smtClean="0"/>
              <a:t>: interniste versus chirurgien</a:t>
            </a:r>
          </a:p>
        </p:txBody>
      </p:sp>
      <p:sp>
        <p:nvSpPr>
          <p:cNvPr id="17411" name="Sous-titre 2"/>
          <p:cNvSpPr>
            <a:spLocks noGrp="1"/>
          </p:cNvSpPr>
          <p:nvPr>
            <p:ph type="subTitle" idx="1"/>
          </p:nvPr>
        </p:nvSpPr>
        <p:spPr>
          <a:xfrm>
            <a:off x="0" y="1995686"/>
            <a:ext cx="9144000" cy="1314450"/>
          </a:xfrm>
        </p:spPr>
        <p:txBody>
          <a:bodyPr/>
          <a:lstStyle/>
          <a:p>
            <a:r>
              <a:rPr lang="fr-CH" sz="2300" dirty="0" smtClean="0">
                <a:solidFill>
                  <a:srgbClr val="FFC000"/>
                </a:solidFill>
              </a:rPr>
              <a:t>Dr Lucie Favre</a:t>
            </a:r>
          </a:p>
          <a:p>
            <a:r>
              <a:rPr lang="fr-CH" sz="2000" dirty="0" smtClean="0"/>
              <a:t>Responsable centre de l’obésité</a:t>
            </a:r>
          </a:p>
          <a:p>
            <a:r>
              <a:rPr lang="fr-CH" sz="2000" dirty="0" smtClean="0"/>
              <a:t>Division d’endocrinologie, diabétologie et métabolisme, CHUV</a:t>
            </a:r>
          </a:p>
          <a:p>
            <a:r>
              <a:rPr lang="fr-CH" sz="2300" dirty="0" smtClean="0">
                <a:solidFill>
                  <a:srgbClr val="FFC000"/>
                </a:solidFill>
              </a:rPr>
              <a:t>Prof Michel Suter</a:t>
            </a:r>
          </a:p>
          <a:p>
            <a:r>
              <a:rPr lang="fr-CH" sz="2000" dirty="0" smtClean="0"/>
              <a:t>Responsable chirurgie </a:t>
            </a:r>
            <a:r>
              <a:rPr lang="fr-CH" sz="2000" dirty="0" err="1" smtClean="0"/>
              <a:t>bariatrique</a:t>
            </a:r>
            <a:endParaRPr lang="fr-CH" sz="2000" dirty="0" smtClean="0"/>
          </a:p>
          <a:p>
            <a:r>
              <a:rPr lang="fr-CH" sz="2000" dirty="0" smtClean="0"/>
              <a:t>Service de chirurgie viscérale, CHUV</a:t>
            </a:r>
          </a:p>
          <a:p>
            <a:r>
              <a:rPr lang="fr-CH" sz="2000" dirty="0" smtClean="0"/>
              <a:t>Service de chirurgie viscérale, Hôpital Riviera-Chablais, Aigle-Monthey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753" y="87474"/>
            <a:ext cx="6732100" cy="44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03" y="3705876"/>
            <a:ext cx="4352484" cy="1038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5546" y="465516"/>
            <a:ext cx="1664185" cy="3308592"/>
          </a:xfrm>
          <a:prstGeom prst="rect">
            <a:avLst/>
          </a:prstGeom>
          <a:solidFill>
            <a:srgbClr val="00B050"/>
          </a:solidFill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500" u="sng" dirty="0" smtClean="0">
                <a:solidFill>
                  <a:schemeClr val="tx1"/>
                </a:solidFill>
              </a:rPr>
              <a:t>Critères</a:t>
            </a:r>
          </a:p>
          <a:p>
            <a:endParaRPr lang="fr-CH" sz="1500" dirty="0" smtClean="0">
              <a:solidFill>
                <a:schemeClr val="tx1"/>
              </a:solidFill>
            </a:endParaRPr>
          </a:p>
          <a:p>
            <a:r>
              <a:rPr lang="fr-CH" sz="1500" dirty="0" smtClean="0">
                <a:solidFill>
                  <a:srgbClr val="FF0000"/>
                </a:solidFill>
              </a:rPr>
              <a:t>Poids</a:t>
            </a:r>
          </a:p>
          <a:p>
            <a:endParaRPr lang="fr-CH" sz="1500" dirty="0" smtClean="0">
              <a:solidFill>
                <a:srgbClr val="FF0000"/>
              </a:solidFill>
            </a:endParaRPr>
          </a:p>
          <a:p>
            <a:r>
              <a:rPr lang="fr-CH" sz="1500" dirty="0" smtClean="0">
                <a:solidFill>
                  <a:srgbClr val="FF0000"/>
                </a:solidFill>
              </a:rPr>
              <a:t>Echec</a:t>
            </a:r>
          </a:p>
          <a:p>
            <a:endParaRPr lang="fr-CH" sz="1500" dirty="0" smtClean="0">
              <a:solidFill>
                <a:srgbClr val="FF0000"/>
              </a:solidFill>
            </a:endParaRPr>
          </a:p>
          <a:p>
            <a:r>
              <a:rPr lang="fr-CH" sz="1500" dirty="0" smtClean="0">
                <a:solidFill>
                  <a:srgbClr val="FF0000"/>
                </a:solidFill>
              </a:rPr>
              <a:t>Groupe multidisciplinaire spécialisé</a:t>
            </a:r>
          </a:p>
          <a:p>
            <a:endParaRPr lang="fr-CH" sz="1500" dirty="0" smtClean="0">
              <a:solidFill>
                <a:srgbClr val="FF0000"/>
              </a:solidFill>
            </a:endParaRPr>
          </a:p>
          <a:p>
            <a:r>
              <a:rPr lang="fr-CH" sz="1500" dirty="0" smtClean="0">
                <a:solidFill>
                  <a:srgbClr val="FF0000"/>
                </a:solidFill>
              </a:rPr>
              <a:t>Centre </a:t>
            </a:r>
            <a:r>
              <a:rPr lang="fr-CH" sz="1500" dirty="0" err="1" smtClean="0">
                <a:solidFill>
                  <a:srgbClr val="FF0000"/>
                </a:solidFill>
              </a:rPr>
              <a:t>bariatrique</a:t>
            </a:r>
            <a:endParaRPr lang="fr-CH" sz="1500" dirty="0" smtClean="0">
              <a:solidFill>
                <a:srgbClr val="FF0000"/>
              </a:solidFill>
            </a:endParaRPr>
          </a:p>
          <a:p>
            <a:endParaRPr lang="fr-CH" sz="1500" dirty="0" smtClean="0">
              <a:solidFill>
                <a:srgbClr val="FF0000"/>
              </a:solidFill>
            </a:endParaRPr>
          </a:p>
          <a:p>
            <a:r>
              <a:rPr lang="fr-CH" sz="1500" dirty="0" smtClean="0">
                <a:solidFill>
                  <a:srgbClr val="FF0000"/>
                </a:solidFill>
              </a:rPr>
              <a:t>Directives SMOB</a:t>
            </a:r>
            <a:endParaRPr lang="fr-CH" sz="15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580" y="4840002"/>
            <a:ext cx="6858000" cy="26160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r>
              <a:rPr lang="en-US" sz="1200" dirty="0" smtClean="0"/>
              <a:t>https://www.admin.ch/opc/fr/classified-compilation/19950275/201901010000/832.112.31.pdf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7624" y="249492"/>
            <a:ext cx="6696744" cy="66607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41480"/>
            <a:ext cx="7772400" cy="857250"/>
          </a:xfrm>
        </p:spPr>
        <p:txBody>
          <a:bodyPr/>
          <a:lstStyle/>
          <a:p>
            <a:r>
              <a:rPr lang="fr-CH" dirty="0" smtClean="0"/>
              <a:t>Cas clinique: que proposer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275606"/>
            <a:ext cx="7772400" cy="3086100"/>
          </a:xfrm>
        </p:spPr>
        <p:txBody>
          <a:bodyPr/>
          <a:lstStyle/>
          <a:p>
            <a:r>
              <a:rPr lang="fr-CH" dirty="0" smtClean="0"/>
              <a:t>Traitement conservateur</a:t>
            </a:r>
          </a:p>
          <a:p>
            <a:pPr lvl="2"/>
            <a:r>
              <a:rPr lang="fr-CH" dirty="0" smtClean="0"/>
              <a:t>N’a jamais vraiment eu de suivi digne de ce nom</a:t>
            </a:r>
          </a:p>
          <a:p>
            <a:pPr lvl="2"/>
            <a:r>
              <a:rPr lang="fr-CH" dirty="0" smtClean="0"/>
              <a:t>Les directives imposent 2 ans de traitement conservateur</a:t>
            </a:r>
          </a:p>
          <a:p>
            <a:pPr lvl="2"/>
            <a:endParaRPr lang="fr-CH" dirty="0" smtClean="0"/>
          </a:p>
          <a:p>
            <a:r>
              <a:rPr lang="fr-CH" dirty="0" smtClean="0"/>
              <a:t>Traitement chirurgical</a:t>
            </a:r>
          </a:p>
          <a:p>
            <a:pPr lvl="2"/>
            <a:r>
              <a:rPr lang="fr-CH" dirty="0" smtClean="0"/>
              <a:t>Le traitement conservateur est peu efficace</a:t>
            </a:r>
          </a:p>
          <a:p>
            <a:pPr lvl="2"/>
            <a:r>
              <a:rPr lang="fr-CH" dirty="0" err="1" smtClean="0"/>
              <a:t>Comorbidités</a:t>
            </a:r>
            <a:r>
              <a:rPr lang="fr-CH" dirty="0" smtClean="0"/>
              <a:t> sévères</a:t>
            </a:r>
          </a:p>
          <a:p>
            <a:pPr lvl="2"/>
            <a:r>
              <a:rPr lang="fr-CH" dirty="0" smtClean="0"/>
              <a:t>Souhait du patient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3559" y="195486"/>
            <a:ext cx="7936882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en-US" dirty="0" smtClean="0"/>
              <a:t>Place du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conservateur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729508" y="136570"/>
            <a:ext cx="5328592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786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Weight loss strategies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5009" y="1520102"/>
            <a:ext cx="1385888" cy="31546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45717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62718" y="2502953"/>
            <a:ext cx="2054726" cy="31546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45717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Treatment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03944" y="3676456"/>
            <a:ext cx="3132695" cy="31546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45717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modification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144950" y="1054657"/>
            <a:ext cx="8251586" cy="3605325"/>
            <a:chOff x="1144950" y="890630"/>
            <a:chExt cx="8251586" cy="3605325"/>
          </a:xfrm>
        </p:grpSpPr>
        <p:sp>
          <p:nvSpPr>
            <p:cNvPr id="6" name="Triangle isocèle 5"/>
            <p:cNvSpPr/>
            <p:nvPr/>
          </p:nvSpPr>
          <p:spPr>
            <a:xfrm>
              <a:off x="1144950" y="890630"/>
              <a:ext cx="5891645" cy="3605325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457171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64088" y="1238609"/>
              <a:ext cx="2886340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BMI ≥ 35 kg/m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17632" y="1995686"/>
              <a:ext cx="3278904" cy="119776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BMI ≥ 30 kg/m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or</a:t>
              </a:r>
            </a:p>
            <a:p>
              <a:pPr defTabSz="457171"/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17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BMI ≥ 27/28  kg/m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with comorbidities</a:t>
              </a:r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017956" y="3559851"/>
              <a:ext cx="1370468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any BMI</a:t>
              </a:r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Connecteur droit 7"/>
          <p:cNvCxnSpPr/>
          <p:nvPr/>
        </p:nvCxnSpPr>
        <p:spPr>
          <a:xfrm flipV="1">
            <a:off x="3131840" y="2211710"/>
            <a:ext cx="1900104" cy="3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195736" y="3363838"/>
            <a:ext cx="37444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267744" y="1581636"/>
            <a:ext cx="3600400" cy="286231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fr-CH" dirty="0" err="1" smtClean="0"/>
              <a:t>Surgery</a:t>
            </a:r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Medical</a:t>
            </a:r>
            <a:r>
              <a:rPr lang="fr-CH" dirty="0" smtClean="0"/>
              <a:t> </a:t>
            </a:r>
            <a:r>
              <a:rPr lang="fr-CH" dirty="0" err="1" smtClean="0"/>
              <a:t>treatment</a:t>
            </a:r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Lifestyle</a:t>
            </a:r>
            <a:r>
              <a:rPr lang="fr-CH" dirty="0" smtClean="0"/>
              <a:t>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691680" y="123478"/>
            <a:ext cx="5976664" cy="57606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37213" y="1087114"/>
            <a:ext cx="3895068" cy="38609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03378" y="-10062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Weight loss strategies </a:t>
            </a:r>
            <a:r>
              <a:rPr lang="en-US" sz="3200" dirty="0" smtClean="0"/>
              <a:t>- Diet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3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358" y="154294"/>
            <a:ext cx="5140739" cy="647477"/>
          </a:xfrm>
        </p:spPr>
        <p:txBody>
          <a:bodyPr/>
          <a:lstStyle/>
          <a:p>
            <a:pPr algn="l"/>
            <a:r>
              <a:rPr lang="en-US" sz="2400" dirty="0" smtClean="0"/>
              <a:t>The result of Treatment for Obesity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053" y="1658283"/>
            <a:ext cx="3785131" cy="254402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5358" y="664248"/>
            <a:ext cx="5140739" cy="647477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400" dirty="0" err="1" smtClean="0">
                <a:solidFill>
                  <a:srgbClr val="FFFF99"/>
                </a:solidFill>
              </a:rPr>
              <a:t>Stunkard</a:t>
            </a:r>
            <a:r>
              <a:rPr lang="en-US" sz="1400" dirty="0" smtClean="0">
                <a:solidFill>
                  <a:srgbClr val="FFFF99"/>
                </a:solidFill>
              </a:rPr>
              <a:t>, A and McLaren-Hume, M	JAMA</a:t>
            </a:r>
            <a:endParaRPr lang="en-US" sz="1400" dirty="0">
              <a:solidFill>
                <a:srgbClr val="FFFF99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61837" y="664248"/>
            <a:ext cx="5140739" cy="647477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1" dirty="0" smtClean="0">
                <a:solidFill>
                  <a:srgbClr val="FF6600"/>
                </a:solidFill>
              </a:rPr>
              <a:t>Vol 103. 1959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763688" y="195486"/>
            <a:ext cx="5616624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grpSp>
        <p:nvGrpSpPr>
          <p:cNvPr id="2" name="Grouper 6"/>
          <p:cNvGrpSpPr>
            <a:grpSpLocks/>
          </p:cNvGrpSpPr>
          <p:nvPr/>
        </p:nvGrpSpPr>
        <p:grpSpPr bwMode="auto">
          <a:xfrm>
            <a:off x="1259633" y="1201342"/>
            <a:ext cx="7416824" cy="2791441"/>
            <a:chOff x="-134368" y="2514600"/>
            <a:chExt cx="9888303" cy="3722154"/>
          </a:xfrm>
        </p:grpSpPr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134368" y="2514600"/>
              <a:ext cx="6120680" cy="364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6417649" y="5867399"/>
              <a:ext cx="3336286" cy="36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171"/>
              <a:r>
                <a:rPr lang="fr-CH" sz="1200" dirty="0" err="1">
                  <a:latin typeface="Arial" pitchFamily="34" charset="0"/>
                  <a:cs typeface="Arial" pitchFamily="34" charset="0"/>
                </a:rPr>
                <a:t>Eckel</a:t>
              </a:r>
              <a:r>
                <a:rPr lang="fr-CH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CH" sz="1200" i="1" dirty="0">
                  <a:latin typeface="Arial" pitchFamily="34" charset="0"/>
                  <a:cs typeface="Arial" pitchFamily="34" charset="0"/>
                </a:rPr>
                <a:t>et al</a:t>
              </a:r>
              <a:r>
                <a:rPr lang="fr-CH" sz="1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fr-CH" sz="1200" dirty="0" err="1">
                  <a:latin typeface="Arial" pitchFamily="34" charset="0"/>
                  <a:cs typeface="Arial" pitchFamily="34" charset="0"/>
                </a:rPr>
                <a:t>Diab</a:t>
              </a:r>
              <a:r>
                <a:rPr lang="fr-CH" sz="1200" dirty="0">
                  <a:latin typeface="Arial" pitchFamily="34" charset="0"/>
                  <a:cs typeface="Arial" pitchFamily="34" charset="0"/>
                </a:rPr>
                <a:t> Care/JCEM 2011</a:t>
              </a:r>
            </a:p>
          </p:txBody>
        </p:sp>
      </p:grp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1720" y="195486"/>
            <a:ext cx="5216807" cy="6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457171"/>
            <a:r>
              <a:rPr lang="en-US" sz="36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history of obesity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318115" y="4201824"/>
            <a:ext cx="6473561" cy="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457171"/>
            <a:r>
              <a:rPr lang="en-US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Obese individuals seem to defend their body weight</a:t>
            </a:r>
          </a:p>
        </p:txBody>
      </p:sp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6962777" y="3114675"/>
            <a:ext cx="138558" cy="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457171"/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8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11560" y="1203598"/>
            <a:ext cx="7560840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975" y="1287258"/>
            <a:ext cx="5790196" cy="3006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8262" y="1287257"/>
            <a:ext cx="1451827" cy="2726829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6605" y="264859"/>
            <a:ext cx="8229600" cy="64747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Evolution ?</a:t>
            </a:r>
          </a:p>
        </p:txBody>
      </p:sp>
    </p:spTree>
    <p:extLst>
      <p:ext uri="{BB962C8B-B14F-4D97-AF65-F5344CB8AC3E}">
        <p14:creationId xmlns:p14="http://schemas.microsoft.com/office/powerpoint/2010/main" val="12998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979712" y="186876"/>
            <a:ext cx="5112568" cy="57606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913" y="123479"/>
            <a:ext cx="8229600" cy="64747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Lifestyle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702558"/>
            <a:ext cx="7886700" cy="463978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endParaRPr lang="fr-CH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55556" y="1213752"/>
            <a:ext cx="1639766" cy="14902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 modification</a:t>
            </a:r>
          </a:p>
        </p:txBody>
      </p:sp>
      <p:sp>
        <p:nvSpPr>
          <p:cNvPr id="5" name="Ellipse 4"/>
          <p:cNvSpPr/>
          <p:nvPr/>
        </p:nvSpPr>
        <p:spPr>
          <a:xfrm>
            <a:off x="1485901" y="2399874"/>
            <a:ext cx="1519465" cy="7132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</p:txBody>
      </p:sp>
      <p:sp>
        <p:nvSpPr>
          <p:cNvPr id="6" name="Ellipse 5"/>
          <p:cNvSpPr/>
          <p:nvPr/>
        </p:nvSpPr>
        <p:spPr>
          <a:xfrm>
            <a:off x="3762875" y="1103787"/>
            <a:ext cx="1836933" cy="14902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interventions</a:t>
            </a:r>
          </a:p>
        </p:txBody>
      </p:sp>
      <p:sp>
        <p:nvSpPr>
          <p:cNvPr id="7" name="Ellipse 6"/>
          <p:cNvSpPr/>
          <p:nvPr/>
        </p:nvSpPr>
        <p:spPr>
          <a:xfrm>
            <a:off x="339026" y="2467876"/>
            <a:ext cx="1402436" cy="66276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</a:p>
        </p:txBody>
      </p:sp>
      <p:sp>
        <p:nvSpPr>
          <p:cNvPr id="12" name="Ellipse 11"/>
          <p:cNvSpPr/>
          <p:nvPr/>
        </p:nvSpPr>
        <p:spPr>
          <a:xfrm>
            <a:off x="4522713" y="2372421"/>
            <a:ext cx="1675120" cy="7857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management strategies</a:t>
            </a:r>
          </a:p>
        </p:txBody>
      </p:sp>
      <p:sp>
        <p:nvSpPr>
          <p:cNvPr id="13" name="Ellipse 12"/>
          <p:cNvSpPr/>
          <p:nvPr/>
        </p:nvSpPr>
        <p:spPr>
          <a:xfrm>
            <a:off x="3252831" y="2388942"/>
            <a:ext cx="1595395" cy="7692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</a:p>
        </p:txBody>
      </p:sp>
      <p:sp>
        <p:nvSpPr>
          <p:cNvPr id="14" name="Ellipse 13"/>
          <p:cNvSpPr/>
          <p:nvPr/>
        </p:nvSpPr>
        <p:spPr>
          <a:xfrm>
            <a:off x="6794755" y="1143255"/>
            <a:ext cx="1747472" cy="149029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sp>
        <p:nvSpPr>
          <p:cNvPr id="15" name="Ellipse 14"/>
          <p:cNvSpPr/>
          <p:nvPr/>
        </p:nvSpPr>
        <p:spPr>
          <a:xfrm>
            <a:off x="6377872" y="2398408"/>
            <a:ext cx="1295768" cy="7065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</a:p>
        </p:txBody>
      </p:sp>
      <p:sp>
        <p:nvSpPr>
          <p:cNvPr id="16" name="Ellipse 15"/>
          <p:cNvSpPr/>
          <p:nvPr/>
        </p:nvSpPr>
        <p:spPr>
          <a:xfrm>
            <a:off x="7467717" y="2346960"/>
            <a:ext cx="1477186" cy="7141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71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67744" y="3579862"/>
            <a:ext cx="2325061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45717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defTabSz="45717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Individual sessions</a:t>
            </a:r>
          </a:p>
          <a:p>
            <a:pPr defTabSz="45717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8632" y="3435819"/>
            <a:ext cx="2490801" cy="12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7039" y="820306"/>
            <a:ext cx="5117130" cy="419971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35653" y="-20538"/>
            <a:ext cx="8885255" cy="857250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800" dirty="0">
                <a:solidFill>
                  <a:srgbClr val="99FFCC"/>
                </a:solidFill>
              </a:rPr>
              <a:t>Long term maintenance of weight loss </a:t>
            </a:r>
            <a:r>
              <a:rPr lang="en-US" sz="1800" dirty="0" smtClean="0">
                <a:solidFill>
                  <a:srgbClr val="99FFCC"/>
                </a:solidFill>
              </a:rPr>
              <a:t>with non-surgical </a:t>
            </a:r>
            <a:r>
              <a:rPr lang="en-US" sz="1800" dirty="0">
                <a:solidFill>
                  <a:srgbClr val="99FFCC"/>
                </a:solidFill>
              </a:rPr>
              <a:t>interventions in </a:t>
            </a:r>
            <a:r>
              <a:rPr lang="en-US" sz="1800" dirty="0" smtClean="0">
                <a:solidFill>
                  <a:srgbClr val="99FFCC"/>
                </a:solidFill>
              </a:rPr>
              <a:t>obese adults</a:t>
            </a:r>
            <a:r>
              <a:rPr lang="en-US" sz="1800" dirty="0">
                <a:solidFill>
                  <a:srgbClr val="99FFCC"/>
                </a:solidFill>
              </a:rPr>
              <a:t>: </a:t>
            </a:r>
            <a:r>
              <a:rPr lang="en-US" sz="1800" dirty="0" smtClean="0">
                <a:solidFill>
                  <a:srgbClr val="99FFCC"/>
                </a:solidFill>
              </a:rPr>
              <a:t>systematic review </a:t>
            </a:r>
            <a:r>
              <a:rPr lang="en-US" sz="1800" dirty="0">
                <a:solidFill>
                  <a:srgbClr val="99FFCC"/>
                </a:solidFill>
              </a:rPr>
              <a:t>and meta-analyses of </a:t>
            </a:r>
            <a:r>
              <a:rPr lang="en-US" sz="1800" dirty="0" err="1">
                <a:solidFill>
                  <a:srgbClr val="99FFCC"/>
                </a:solidFill>
              </a:rPr>
              <a:t>randomised</a:t>
            </a:r>
            <a:r>
              <a:rPr lang="en-US" sz="1800" dirty="0">
                <a:solidFill>
                  <a:srgbClr val="99FFCC"/>
                </a:solidFill>
              </a:rPr>
              <a:t> </a:t>
            </a:r>
            <a:r>
              <a:rPr lang="en-US" sz="1800" dirty="0" smtClean="0">
                <a:solidFill>
                  <a:srgbClr val="99FFCC"/>
                </a:solidFill>
              </a:rPr>
              <a:t>controlled trials</a:t>
            </a:r>
            <a:endParaRPr lang="fr-CH" sz="900" dirty="0">
              <a:solidFill>
                <a:srgbClr val="99FF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56598" y="4396686"/>
            <a:ext cx="2058803" cy="2385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100" dirty="0" smtClean="0"/>
              <a:t>Dombrowski S. BMJ 2014;348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9828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31752" y="357504"/>
            <a:ext cx="4416491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195486"/>
            <a:ext cx="7772400" cy="857250"/>
          </a:xfrm>
        </p:spPr>
        <p:txBody>
          <a:bodyPr/>
          <a:lstStyle/>
          <a:p>
            <a:r>
              <a:rPr lang="fr-CH" dirty="0" smtClean="0"/>
              <a:t>Conflit d’intérêts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dirty="0" smtClean="0"/>
              <a:t>Les deux présentateurs considèrent qu’ils ne sont pas concurrents, mais complémentaires dans la prise en charge de l’obésité sévère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729508" y="136570"/>
            <a:ext cx="5328592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786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Weight loss </a:t>
            </a:r>
            <a:r>
              <a:rPr lang="en-US" sz="3600" dirty="0" smtClean="0"/>
              <a:t>to expect</a:t>
            </a:r>
            <a:endParaRPr lang="en-US" sz="3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03944" y="3676456"/>
            <a:ext cx="3132695" cy="31546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45717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modification </a:t>
            </a:r>
          </a:p>
        </p:txBody>
      </p:sp>
      <p:grpSp>
        <p:nvGrpSpPr>
          <p:cNvPr id="3" name="Groupe 23"/>
          <p:cNvGrpSpPr/>
          <p:nvPr/>
        </p:nvGrpSpPr>
        <p:grpSpPr>
          <a:xfrm>
            <a:off x="712902" y="1054657"/>
            <a:ext cx="8251586" cy="3605325"/>
            <a:chOff x="1144950" y="890630"/>
            <a:chExt cx="8251586" cy="3605325"/>
          </a:xfrm>
        </p:grpSpPr>
        <p:sp>
          <p:nvSpPr>
            <p:cNvPr id="6" name="Triangle isocèle 5"/>
            <p:cNvSpPr/>
            <p:nvPr/>
          </p:nvSpPr>
          <p:spPr>
            <a:xfrm>
              <a:off x="1144950" y="890630"/>
              <a:ext cx="5891645" cy="3605325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457171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64088" y="1238609"/>
              <a:ext cx="2886340" cy="2744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17632" y="1995686"/>
              <a:ext cx="3278904" cy="2744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017956" y="3559851"/>
              <a:ext cx="1370468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17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Connecteur droit 7"/>
          <p:cNvCxnSpPr/>
          <p:nvPr/>
        </p:nvCxnSpPr>
        <p:spPr>
          <a:xfrm flipV="1">
            <a:off x="2699792" y="2211710"/>
            <a:ext cx="1900104" cy="3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63688" y="3363838"/>
            <a:ext cx="37444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35696" y="1581636"/>
            <a:ext cx="3600400" cy="286231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fr-CH" dirty="0" err="1" smtClean="0"/>
              <a:t>Surgery</a:t>
            </a:r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Medical</a:t>
            </a:r>
            <a:r>
              <a:rPr lang="fr-CH" dirty="0" smtClean="0"/>
              <a:t> </a:t>
            </a:r>
            <a:r>
              <a:rPr lang="fr-CH" dirty="0" err="1" smtClean="0"/>
              <a:t>treatment</a:t>
            </a:r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Lifestyle</a:t>
            </a:r>
            <a:r>
              <a:rPr lang="fr-CH" dirty="0" smtClean="0"/>
              <a:t> modifications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1626354"/>
            <a:ext cx="274776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61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20-35% initial weight </a:t>
            </a:r>
            <a:endParaRPr lang="en-US" sz="1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96137" y="2778482"/>
            <a:ext cx="387929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61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5-10% (?) initial weight   </a:t>
            </a:r>
            <a:endParaRPr lang="en-US" sz="1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60232" y="4002618"/>
            <a:ext cx="2629544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61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3-10% initial weight</a:t>
            </a:r>
            <a:endParaRPr lang="en-US" sz="1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11560" y="195487"/>
            <a:ext cx="5976664" cy="4608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93" y="177934"/>
            <a:ext cx="5960668" cy="37074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437" y="3885359"/>
            <a:ext cx="5899024" cy="8073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92081" y="4866100"/>
            <a:ext cx="3051425" cy="2385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Onakpoya</a:t>
            </a:r>
            <a:r>
              <a:rPr lang="fr-CH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BMC </a:t>
            </a:r>
            <a:r>
              <a:rPr lang="fr-CH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238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7504" y="123478"/>
            <a:ext cx="8784976" cy="50405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1764" y="-85700"/>
            <a:ext cx="8630716" cy="857250"/>
          </a:xfrm>
        </p:spPr>
        <p:txBody>
          <a:bodyPr>
            <a:noAutofit/>
          </a:bodyPr>
          <a:lstStyle/>
          <a:p>
            <a:r>
              <a:rPr lang="fr-CH" sz="3200" dirty="0"/>
              <a:t>Tractus GI et régulation de la prise alimentaire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127" y="987575"/>
            <a:ext cx="3664754" cy="37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46708" y="4876007"/>
            <a:ext cx="2268252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900" dirty="0"/>
              <a:t>Larder R. Nat Med. 2012 May 4;18(5)</a:t>
            </a:r>
          </a:p>
        </p:txBody>
      </p:sp>
    </p:spTree>
    <p:extLst>
      <p:ext uri="{BB962C8B-B14F-4D97-AF65-F5344CB8AC3E}">
        <p14:creationId xmlns:p14="http://schemas.microsoft.com/office/powerpoint/2010/main" val="17963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88024" y="339503"/>
            <a:ext cx="4176464" cy="4248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581" y="339503"/>
            <a:ext cx="4521931" cy="2851071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5595" y="379438"/>
            <a:ext cx="3992387" cy="41768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73681" y="1432561"/>
            <a:ext cx="769620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00B050"/>
                </a:solidFill>
              </a:rPr>
              <a:t>Byetta</a:t>
            </a:r>
            <a:r>
              <a:rPr lang="fr-CH" sz="1200" dirty="0">
                <a:solidFill>
                  <a:srgbClr val="00B050"/>
                </a:solidFill>
              </a:rPr>
              <a:t>®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73681" y="2315140"/>
            <a:ext cx="1592580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00B050"/>
                </a:solidFill>
              </a:rPr>
              <a:t>Lyxumia</a:t>
            </a:r>
            <a:r>
              <a:rPr lang="fr-CH" sz="1200" dirty="0">
                <a:solidFill>
                  <a:srgbClr val="00B050"/>
                </a:solidFill>
              </a:rPr>
              <a:t>®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26480" y="445627"/>
            <a:ext cx="1393992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FF0000"/>
                </a:solidFill>
              </a:rPr>
              <a:t>Eperzan</a:t>
            </a:r>
            <a:r>
              <a:rPr lang="fr-CH" sz="1200" dirty="0">
                <a:solidFill>
                  <a:srgbClr val="FF0000"/>
                </a:solidFill>
              </a:rPr>
              <a:t>®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22472" y="1400128"/>
            <a:ext cx="1296144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FF0000"/>
                </a:solidFill>
              </a:rPr>
              <a:t>Trulicity</a:t>
            </a:r>
            <a:r>
              <a:rPr lang="fr-CH" sz="1200" dirty="0">
                <a:solidFill>
                  <a:srgbClr val="FF0000"/>
                </a:solidFill>
              </a:rPr>
              <a:t>®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79901" y="2237950"/>
            <a:ext cx="916597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FF0000"/>
                </a:solidFill>
              </a:rPr>
              <a:t>Bydureon</a:t>
            </a:r>
            <a:r>
              <a:rPr lang="fr-CH" sz="1200" dirty="0">
                <a:solidFill>
                  <a:srgbClr val="FF0000"/>
                </a:solidFill>
              </a:rPr>
              <a:t>®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03828" y="3164623"/>
            <a:ext cx="1832668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FF0000"/>
                </a:solidFill>
              </a:rPr>
              <a:t>Victoza</a:t>
            </a:r>
            <a:r>
              <a:rPr lang="fr-CH" sz="1200" dirty="0">
                <a:solidFill>
                  <a:srgbClr val="FF0000"/>
                </a:solidFill>
              </a:rPr>
              <a:t>® / </a:t>
            </a:r>
            <a:r>
              <a:rPr lang="fr-CH" sz="1200" dirty="0" err="1">
                <a:solidFill>
                  <a:srgbClr val="FF0000"/>
                </a:solidFill>
              </a:rPr>
              <a:t>Saxenda</a:t>
            </a:r>
            <a:r>
              <a:rPr lang="fr-CH" sz="1200" dirty="0">
                <a:solidFill>
                  <a:srgbClr val="FF0000"/>
                </a:solidFill>
              </a:rPr>
              <a:t>®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03829" y="3909961"/>
            <a:ext cx="1482973" cy="253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200" dirty="0" err="1">
                <a:solidFill>
                  <a:srgbClr val="FF0000"/>
                </a:solidFill>
              </a:rPr>
              <a:t>Ozempic</a:t>
            </a:r>
            <a:r>
              <a:rPr lang="fr-CH" sz="1200" dirty="0">
                <a:solidFill>
                  <a:srgbClr val="FF00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772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59832" y="123478"/>
            <a:ext cx="3168352" cy="57606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68152" y="-20538"/>
            <a:ext cx="6172200" cy="857250"/>
          </a:xfrm>
        </p:spPr>
        <p:txBody>
          <a:bodyPr>
            <a:normAutofit/>
          </a:bodyPr>
          <a:lstStyle/>
          <a:p>
            <a:r>
              <a:rPr lang="fr-CH" sz="3600" dirty="0"/>
              <a:t>SCALE Trial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646" y="897565"/>
            <a:ext cx="5184576" cy="3394472"/>
          </a:xfrm>
        </p:spPr>
        <p:txBody>
          <a:bodyPr>
            <a:noAutofit/>
          </a:bodyPr>
          <a:lstStyle/>
          <a:p>
            <a:r>
              <a:rPr lang="fr-CH" sz="1400" dirty="0"/>
              <a:t>Objectif: évaluer efficacité </a:t>
            </a:r>
            <a:r>
              <a:rPr lang="fr-CH" sz="1400" dirty="0" err="1"/>
              <a:t>liraglutide</a:t>
            </a:r>
            <a:r>
              <a:rPr lang="fr-CH" sz="1400" dirty="0"/>
              <a:t> pour perte pondérale chez des patients </a:t>
            </a:r>
            <a:r>
              <a:rPr lang="fr-CH" sz="1400" dirty="0">
                <a:solidFill>
                  <a:srgbClr val="FF6600"/>
                </a:solidFill>
              </a:rPr>
              <a:t>obèses non diabétiques</a:t>
            </a:r>
          </a:p>
          <a:p>
            <a:r>
              <a:rPr lang="fr-CH" sz="1400" b="1" dirty="0" err="1"/>
              <a:t>Outcome</a:t>
            </a:r>
            <a:r>
              <a:rPr lang="fr-CH" sz="1400" b="1" dirty="0"/>
              <a:t> 1°: perte pondérale </a:t>
            </a:r>
          </a:p>
          <a:p>
            <a:r>
              <a:rPr lang="fr-CH" sz="1400" dirty="0" err="1"/>
              <a:t>Outcomes</a:t>
            </a:r>
            <a:r>
              <a:rPr lang="fr-CH" sz="1400" dirty="0"/>
              <a:t> 2°: HbA1c, TA, lipides, CRP, qualité de vie</a:t>
            </a:r>
          </a:p>
          <a:p>
            <a:r>
              <a:rPr lang="fr-CH" sz="1400" dirty="0"/>
              <a:t>Design: randomisation double-aveugle</a:t>
            </a:r>
          </a:p>
          <a:p>
            <a:r>
              <a:rPr lang="fr-CH" sz="1400" dirty="0"/>
              <a:t>Setting: 27 pays (</a:t>
            </a:r>
            <a:r>
              <a:rPr lang="fr-CH" sz="1400" dirty="0" err="1"/>
              <a:t>europe</a:t>
            </a:r>
            <a:r>
              <a:rPr lang="fr-CH" sz="1400" dirty="0"/>
              <a:t>, </a:t>
            </a:r>
            <a:r>
              <a:rPr lang="fr-CH" sz="1400" dirty="0" err="1"/>
              <a:t>amérique</a:t>
            </a:r>
            <a:r>
              <a:rPr lang="fr-CH" sz="1400" dirty="0"/>
              <a:t>, </a:t>
            </a:r>
            <a:r>
              <a:rPr lang="fr-CH" sz="1400" dirty="0" err="1"/>
              <a:t>afrique</a:t>
            </a:r>
            <a:r>
              <a:rPr lang="fr-CH" sz="1400" dirty="0"/>
              <a:t>, </a:t>
            </a:r>
            <a:r>
              <a:rPr lang="fr-CH" sz="1400" dirty="0" err="1"/>
              <a:t>asie</a:t>
            </a:r>
            <a:r>
              <a:rPr lang="fr-CH" sz="1400" dirty="0"/>
              <a:t>)</a:t>
            </a:r>
          </a:p>
          <a:p>
            <a:r>
              <a:rPr lang="fr-CH" sz="1400" dirty="0"/>
              <a:t>Participants: </a:t>
            </a:r>
          </a:p>
          <a:p>
            <a:pPr lvl="1"/>
            <a:r>
              <a:rPr lang="fr-CH" sz="1100" dirty="0"/>
              <a:t>3731 participants</a:t>
            </a:r>
          </a:p>
          <a:p>
            <a:pPr lvl="1"/>
            <a:r>
              <a:rPr lang="fr-CH" sz="1100" dirty="0"/>
              <a:t>Non diabétiques</a:t>
            </a:r>
          </a:p>
          <a:p>
            <a:pPr lvl="1"/>
            <a:r>
              <a:rPr lang="fr-CH" sz="1100" dirty="0"/>
              <a:t>BMI &gt; 30 kg/m</a:t>
            </a:r>
            <a:r>
              <a:rPr lang="fr-CH" sz="1100" baseline="30000" dirty="0"/>
              <a:t>2</a:t>
            </a:r>
            <a:r>
              <a:rPr lang="fr-CH" sz="1100" dirty="0"/>
              <a:t> ou </a:t>
            </a:r>
          </a:p>
          <a:p>
            <a:pPr lvl="1"/>
            <a:r>
              <a:rPr lang="fr-CH" sz="1100" dirty="0"/>
              <a:t>BMI &gt; 27 kg/m</a:t>
            </a:r>
            <a:r>
              <a:rPr lang="fr-CH" sz="1100" baseline="30000" dirty="0"/>
              <a:t>2</a:t>
            </a:r>
            <a:r>
              <a:rPr lang="fr-CH" sz="1100" dirty="0"/>
              <a:t> avec hypertension ou dyslipidémie (3%)</a:t>
            </a:r>
          </a:p>
          <a:p>
            <a:r>
              <a:rPr lang="fr-CH" sz="1400" dirty="0"/>
              <a:t>Intervention: </a:t>
            </a:r>
          </a:p>
          <a:p>
            <a:pPr lvl="1"/>
            <a:r>
              <a:rPr lang="fr-CH" sz="1100" dirty="0">
                <a:solidFill>
                  <a:srgbClr val="00B050"/>
                </a:solidFill>
              </a:rPr>
              <a:t>Conseils hygiéno-diététiques environ 1x/mois durant 14 mois d’étude</a:t>
            </a:r>
          </a:p>
          <a:p>
            <a:pPr lvl="1"/>
            <a:r>
              <a:rPr lang="fr-CH" sz="1100" dirty="0"/>
              <a:t>0.6 mg/j avec </a:t>
            </a:r>
            <a:r>
              <a:rPr lang="fr-CH" sz="1100" dirty="0" err="1"/>
              <a:t>titration</a:t>
            </a:r>
            <a:r>
              <a:rPr lang="fr-CH" sz="1100" dirty="0"/>
              <a:t> progressive jusqu’à 3.0 mg/j (toutes les 2 semaines)</a:t>
            </a:r>
          </a:p>
          <a:p>
            <a:pPr lvl="1"/>
            <a:r>
              <a:rPr lang="fr-CH" sz="1100" dirty="0"/>
              <a:t>Suivi 56 </a:t>
            </a:r>
            <a:r>
              <a:rPr lang="fr-CH" sz="1100" dirty="0" smtClean="0"/>
              <a:t>semaines</a:t>
            </a:r>
            <a:endParaRPr lang="fr-CH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99992" y="4803999"/>
            <a:ext cx="3402378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900" dirty="0"/>
              <a:t>Pi-</a:t>
            </a:r>
            <a:r>
              <a:rPr lang="fr-CH" sz="900" dirty="0" err="1"/>
              <a:t>Sunyer</a:t>
            </a:r>
            <a:r>
              <a:rPr lang="fr-CH" sz="900" dirty="0"/>
              <a:t>. A </a:t>
            </a:r>
            <a:r>
              <a:rPr lang="fr-CH" sz="900" dirty="0" err="1"/>
              <a:t>randomized</a:t>
            </a:r>
            <a:r>
              <a:rPr lang="fr-CH" sz="900" dirty="0"/>
              <a:t>, </a:t>
            </a:r>
            <a:r>
              <a:rPr lang="fr-CH" sz="900" dirty="0" err="1"/>
              <a:t>controlled</a:t>
            </a:r>
            <a:r>
              <a:rPr lang="fr-CH" sz="900" dirty="0"/>
              <a:t> trial of 3.0 mg of </a:t>
            </a:r>
            <a:r>
              <a:rPr lang="fr-CH" sz="900" dirty="0" err="1"/>
              <a:t>liraglutide</a:t>
            </a:r>
            <a:r>
              <a:rPr lang="fr-CH" sz="900" dirty="0"/>
              <a:t> in </a:t>
            </a:r>
            <a:r>
              <a:rPr lang="fr-CH" sz="900" dirty="0" err="1"/>
              <a:t>weight</a:t>
            </a:r>
            <a:r>
              <a:rPr lang="fr-CH" sz="900" dirty="0"/>
              <a:t> management. NEJM. 2015 (373). 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432" y="141481"/>
            <a:ext cx="1054000" cy="9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8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86681"/>
            <a:ext cx="3248437" cy="40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463989" y="4677985"/>
            <a:ext cx="3402378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900" dirty="0"/>
              <a:t>Pi-</a:t>
            </a:r>
            <a:r>
              <a:rPr lang="fr-CH" sz="900" dirty="0" err="1"/>
              <a:t>Sunyer</a:t>
            </a:r>
            <a:r>
              <a:rPr lang="fr-CH" sz="900" dirty="0"/>
              <a:t>. A </a:t>
            </a:r>
            <a:r>
              <a:rPr lang="fr-CH" sz="900" dirty="0" err="1"/>
              <a:t>randomized</a:t>
            </a:r>
            <a:r>
              <a:rPr lang="fr-CH" sz="900" dirty="0"/>
              <a:t>, </a:t>
            </a:r>
            <a:r>
              <a:rPr lang="fr-CH" sz="900" dirty="0" err="1"/>
              <a:t>controlled</a:t>
            </a:r>
            <a:r>
              <a:rPr lang="fr-CH" sz="900" dirty="0"/>
              <a:t> trial of 3.0 mg of </a:t>
            </a:r>
            <a:r>
              <a:rPr lang="fr-CH" sz="900" dirty="0" err="1"/>
              <a:t>liraglutide</a:t>
            </a:r>
            <a:r>
              <a:rPr lang="fr-CH" sz="900" dirty="0"/>
              <a:t> in </a:t>
            </a:r>
            <a:r>
              <a:rPr lang="fr-CH" sz="900" dirty="0" err="1"/>
              <a:t>weight</a:t>
            </a:r>
            <a:r>
              <a:rPr lang="fr-CH" sz="900" dirty="0"/>
              <a:t> management. NEJM. 2015 (373). 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247" y="141481"/>
            <a:ext cx="1054000" cy="9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493658" y="0"/>
            <a:ext cx="6172200" cy="85725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700" dirty="0">
                <a:latin typeface="+mj-lt"/>
                <a:ea typeface="+mj-ea"/>
                <a:cs typeface="+mj-cs"/>
              </a:rPr>
              <a:t>SCALE Trial</a:t>
            </a:r>
          </a:p>
        </p:txBody>
      </p:sp>
    </p:spTree>
    <p:extLst>
      <p:ext uri="{BB962C8B-B14F-4D97-AF65-F5344CB8AC3E}">
        <p14:creationId xmlns:p14="http://schemas.microsoft.com/office/powerpoint/2010/main" val="31538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15616" y="195486"/>
            <a:ext cx="6984776" cy="57606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294" y="1101410"/>
            <a:ext cx="5007746" cy="348656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99593" y="202332"/>
            <a:ext cx="7398822" cy="857250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CH" sz="2400" dirty="0" err="1" smtClean="0">
                <a:solidFill>
                  <a:srgbClr val="99FFCC"/>
                </a:solidFill>
              </a:rPr>
              <a:t>Semaglutide</a:t>
            </a:r>
            <a:r>
              <a:rPr lang="fr-CH" sz="2400" dirty="0" smtClean="0">
                <a:solidFill>
                  <a:srgbClr val="99FFCC"/>
                </a:solidFill>
              </a:rPr>
              <a:t> </a:t>
            </a:r>
            <a:r>
              <a:rPr lang="fr-CH" sz="2400" dirty="0" err="1" smtClean="0">
                <a:solidFill>
                  <a:srgbClr val="99FFCC"/>
                </a:solidFill>
              </a:rPr>
              <a:t>compared</a:t>
            </a:r>
            <a:r>
              <a:rPr lang="fr-CH" sz="2400" dirty="0" smtClean="0">
                <a:solidFill>
                  <a:srgbClr val="99FFCC"/>
                </a:solidFill>
              </a:rPr>
              <a:t> </a:t>
            </a:r>
            <a:r>
              <a:rPr lang="fr-CH" sz="2400" dirty="0" err="1" smtClean="0">
                <a:solidFill>
                  <a:srgbClr val="99FFCC"/>
                </a:solidFill>
              </a:rPr>
              <a:t>with</a:t>
            </a:r>
            <a:r>
              <a:rPr lang="fr-CH" sz="2400" dirty="0" smtClean="0">
                <a:solidFill>
                  <a:srgbClr val="99FFCC"/>
                </a:solidFill>
              </a:rPr>
              <a:t> </a:t>
            </a:r>
            <a:r>
              <a:rPr lang="fr-CH" sz="2400" dirty="0" err="1" smtClean="0">
                <a:solidFill>
                  <a:srgbClr val="99FFCC"/>
                </a:solidFill>
              </a:rPr>
              <a:t>liraglutide</a:t>
            </a:r>
            <a:r>
              <a:rPr lang="fr-CH" sz="2400" dirty="0" smtClean="0">
                <a:solidFill>
                  <a:srgbClr val="99FFCC"/>
                </a:solidFill>
              </a:rPr>
              <a:t> </a:t>
            </a:r>
            <a:r>
              <a:rPr lang="fr-CH" sz="2000" dirty="0" smtClean="0">
                <a:solidFill>
                  <a:srgbClr val="99FFCC"/>
                </a:solidFill>
              </a:rPr>
              <a:t>phase 2 trial </a:t>
            </a:r>
            <a:endParaRPr lang="fr-CH" sz="2000" dirty="0">
              <a:solidFill>
                <a:srgbClr val="99FF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4956290"/>
            <a:ext cx="3402378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900" dirty="0" err="1" smtClean="0"/>
              <a:t>O’Neil</a:t>
            </a:r>
            <a:r>
              <a:rPr lang="fr-CH" sz="900" dirty="0" smtClean="0"/>
              <a:t> P.M. 2018. The Lancet, Vol 392</a:t>
            </a:r>
            <a:endParaRPr lang="fr-CH" sz="900" dirty="0"/>
          </a:p>
        </p:txBody>
      </p:sp>
    </p:spTree>
    <p:extLst>
      <p:ext uri="{BB962C8B-B14F-4D97-AF65-F5344CB8AC3E}">
        <p14:creationId xmlns:p14="http://schemas.microsoft.com/office/powerpoint/2010/main" val="2145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6242" y="507065"/>
            <a:ext cx="4819541" cy="2199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3790" y="945306"/>
            <a:ext cx="5853165" cy="7299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2968" y="1893573"/>
            <a:ext cx="3634808" cy="3066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2834" y="2623933"/>
            <a:ext cx="7012459" cy="191590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14300" indent="-214300">
              <a:buFont typeface="Arial" panose="020B0604020202020204" pitchFamily="34" charset="0"/>
              <a:buChar char="•"/>
            </a:pPr>
            <a:r>
              <a:rPr lang="fr-CH" b="1" dirty="0"/>
              <a:t>1156 patients</a:t>
            </a:r>
          </a:p>
          <a:p>
            <a:pPr marL="214300" indent="-214300">
              <a:buFont typeface="Arial" panose="020B0604020202020204" pitchFamily="34" charset="0"/>
              <a:buChar char="•"/>
            </a:pPr>
            <a:r>
              <a:rPr lang="fr-CH" b="1" dirty="0"/>
              <a:t>Etude observationnelle, </a:t>
            </a:r>
            <a:r>
              <a:rPr lang="fr-CH" b="1" dirty="0" err="1"/>
              <a:t>follow</a:t>
            </a:r>
            <a:r>
              <a:rPr lang="fr-CH" b="1" dirty="0"/>
              <a:t>-up 12 ans</a:t>
            </a:r>
          </a:p>
          <a:p>
            <a:pPr marL="214300" indent="-214300">
              <a:buFont typeface="Arial" panose="020B0604020202020204" pitchFamily="34" charset="0"/>
              <a:buChar char="•"/>
            </a:pPr>
            <a:r>
              <a:rPr lang="fr-CH" dirty="0"/>
              <a:t>418 opérés Roux-en-Y </a:t>
            </a:r>
            <a:r>
              <a:rPr lang="fr-CH" dirty="0" err="1"/>
              <a:t>gastric</a:t>
            </a:r>
            <a:r>
              <a:rPr lang="fr-CH" dirty="0"/>
              <a:t> bypass</a:t>
            </a:r>
          </a:p>
          <a:p>
            <a:pPr marL="214300" indent="-214300">
              <a:buFont typeface="Arial" panose="020B0604020202020204" pitchFamily="34" charset="0"/>
              <a:buChar char="•"/>
            </a:pPr>
            <a:r>
              <a:rPr lang="fr-CH" dirty="0"/>
              <a:t>417 qui souhaitaient intervention mais n’ont pas été opérés (remboursement assurance)</a:t>
            </a:r>
          </a:p>
          <a:p>
            <a:pPr marL="214300" indent="-214300">
              <a:buFont typeface="Arial" panose="020B0604020202020204" pitchFamily="34" charset="0"/>
              <a:buChar char="•"/>
            </a:pPr>
            <a:r>
              <a:rPr lang="fr-CH" dirty="0"/>
              <a:t>321 qui ne souhaitaient pas intervention, non opérés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6632"/>
            <a:ext cx="6120680" cy="217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2428" y="555527"/>
            <a:ext cx="1805676" cy="1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2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7575"/>
            <a:ext cx="5328592" cy="325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876256" y="1923679"/>
            <a:ext cx="2107146" cy="105413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600" b="1" dirty="0">
                <a:solidFill>
                  <a:srgbClr val="FFCC66"/>
                </a:solidFill>
              </a:rPr>
              <a:t>Mean change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FFCC66"/>
                </a:solidFill>
              </a:rPr>
              <a:t> 35 kg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FFCC66"/>
                </a:solidFill>
              </a:rPr>
              <a:t> 11.5 BMI</a:t>
            </a:r>
          </a:p>
          <a:p>
            <a:r>
              <a:rPr lang="en-US" sz="1600" b="1" dirty="0">
                <a:solidFill>
                  <a:srgbClr val="FFCC66"/>
                </a:solidFill>
              </a:rPr>
              <a:t>- 27 % Weight loss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01724" y="-92546"/>
            <a:ext cx="7886700" cy="994172"/>
          </a:xfrm>
        </p:spPr>
        <p:txBody>
          <a:bodyPr>
            <a:noAutofit/>
          </a:bodyPr>
          <a:lstStyle/>
          <a:p>
            <a:r>
              <a:rPr lang="en-US" sz="2400" dirty="0"/>
              <a:t>Weight outcomes 12 years after Gastric Bypass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09732" y="4828242"/>
            <a:ext cx="5426765" cy="40780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100" dirty="0"/>
              <a:t>Adams TD et al. The New England journal of medicine 2017;377.</a:t>
            </a:r>
          </a:p>
          <a:p>
            <a:endParaRPr lang="fr-CH" sz="1100" i="1" dirty="0"/>
          </a:p>
        </p:txBody>
      </p:sp>
    </p:spTree>
    <p:extLst>
      <p:ext uri="{BB962C8B-B14F-4D97-AF65-F5344CB8AC3E}">
        <p14:creationId xmlns:p14="http://schemas.microsoft.com/office/powerpoint/2010/main" val="2603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107" y="118097"/>
            <a:ext cx="6172200" cy="857250"/>
          </a:xfrm>
        </p:spPr>
        <p:txBody>
          <a:bodyPr>
            <a:noAutofit/>
          </a:bodyPr>
          <a:lstStyle/>
          <a:p>
            <a:r>
              <a:rPr lang="en-US" sz="2400" dirty="0"/>
              <a:t>Weight outcomes in </a:t>
            </a:r>
            <a:r>
              <a:rPr lang="en-US" sz="2400" dirty="0" smtClean="0"/>
              <a:t>Non-Surgery Groups </a:t>
            </a:r>
            <a:endParaRPr lang="en-US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80121"/>
            <a:ext cx="4389260" cy="27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609732" y="4828242"/>
            <a:ext cx="5426765" cy="40780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100" dirty="0"/>
              <a:t>Adams TD et al. The New England journal of medicine 2017;377.</a:t>
            </a:r>
          </a:p>
          <a:p>
            <a:endParaRPr lang="fr-CH" sz="11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1080123"/>
            <a:ext cx="4428692" cy="27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616" y="195486"/>
            <a:ext cx="691276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: M. OC, 46 </a:t>
            </a:r>
            <a:r>
              <a:rPr lang="en-US" dirty="0" err="1" smtClean="0"/>
              <a:t>ans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524" y="987574"/>
            <a:ext cx="8576953" cy="3086100"/>
          </a:xfrm>
        </p:spPr>
        <p:txBody>
          <a:bodyPr/>
          <a:lstStyle/>
          <a:p>
            <a:r>
              <a:rPr lang="en-US" sz="2000" dirty="0" smtClean="0"/>
              <a:t>Consultation </a:t>
            </a:r>
            <a:r>
              <a:rPr lang="en-US" sz="2000" dirty="0" err="1" smtClean="0"/>
              <a:t>initiale</a:t>
            </a:r>
            <a:r>
              <a:rPr lang="en-US" sz="2000" dirty="0" smtClean="0"/>
              <a:t>: 8.4.2015</a:t>
            </a:r>
          </a:p>
          <a:p>
            <a:r>
              <a:rPr lang="en-US" sz="2000" dirty="0" smtClean="0"/>
              <a:t>124 kg, 1,79 m  (BMI = 38,8 kg/m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err="1" smtClean="0"/>
              <a:t>Poids</a:t>
            </a:r>
            <a:r>
              <a:rPr lang="en-US" sz="1800" dirty="0" smtClean="0"/>
              <a:t> N pendant </a:t>
            </a:r>
            <a:r>
              <a:rPr lang="en-US" sz="1800" dirty="0" err="1" smtClean="0"/>
              <a:t>enfance</a:t>
            </a:r>
            <a:r>
              <a:rPr lang="en-US" sz="1800" dirty="0" smtClean="0"/>
              <a:t> et adolescence, début </a:t>
            </a:r>
            <a:r>
              <a:rPr lang="en-US" sz="1800" dirty="0" err="1" smtClean="0"/>
              <a:t>prise</a:t>
            </a:r>
            <a:r>
              <a:rPr lang="en-US" sz="1800" dirty="0" smtClean="0"/>
              <a:t> de </a:t>
            </a:r>
            <a:r>
              <a:rPr lang="en-US" sz="1800" dirty="0" err="1" smtClean="0"/>
              <a:t>poids</a:t>
            </a:r>
            <a:r>
              <a:rPr lang="en-US" sz="1800" dirty="0" smtClean="0"/>
              <a:t> </a:t>
            </a:r>
            <a:r>
              <a:rPr lang="en-US" sz="1800" dirty="0" err="1" smtClean="0"/>
              <a:t>durant</a:t>
            </a:r>
            <a:r>
              <a:rPr lang="en-US" sz="1800" dirty="0" smtClean="0"/>
              <a:t> ER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tenté</a:t>
            </a:r>
            <a:r>
              <a:rPr lang="en-US" sz="1800" dirty="0" smtClean="0"/>
              <a:t> </a:t>
            </a:r>
            <a:r>
              <a:rPr lang="en-US" sz="1800" dirty="0" err="1" smtClean="0"/>
              <a:t>souvent</a:t>
            </a:r>
            <a:r>
              <a:rPr lang="en-US" sz="1800" dirty="0" smtClean="0"/>
              <a:t> de </a:t>
            </a:r>
            <a:r>
              <a:rPr lang="en-US" sz="1800" dirty="0" err="1" smtClean="0"/>
              <a:t>perdre</a:t>
            </a:r>
            <a:r>
              <a:rPr lang="en-US" sz="1800" dirty="0" smtClean="0"/>
              <a:t> du </a:t>
            </a:r>
            <a:r>
              <a:rPr lang="en-US" sz="1800" dirty="0" err="1" smtClean="0"/>
              <a:t>poids</a:t>
            </a:r>
            <a:r>
              <a:rPr lang="en-US" sz="1800" dirty="0" smtClean="0"/>
              <a:t> par </a:t>
            </a:r>
            <a:r>
              <a:rPr lang="en-US" sz="1800" dirty="0" err="1" smtClean="0"/>
              <a:t>lui-même</a:t>
            </a:r>
            <a:r>
              <a:rPr lang="en-US" sz="1800" dirty="0" smtClean="0"/>
              <a:t> en </a:t>
            </a:r>
            <a:r>
              <a:rPr lang="en-US" sz="1800" dirty="0" err="1" smtClean="0"/>
              <a:t>mangeant</a:t>
            </a:r>
            <a:r>
              <a:rPr lang="en-US" sz="1800" dirty="0" smtClean="0"/>
              <a:t> </a:t>
            </a:r>
            <a:r>
              <a:rPr lang="en-US" sz="1800" dirty="0" err="1" smtClean="0"/>
              <a:t>moins</a:t>
            </a:r>
            <a:r>
              <a:rPr lang="en-US" sz="1800" dirty="0" smtClean="0"/>
              <a:t>:  </a:t>
            </a:r>
            <a:r>
              <a:rPr lang="en-US" sz="1800" dirty="0" err="1" smtClean="0"/>
              <a:t>perte</a:t>
            </a:r>
            <a:r>
              <a:rPr lang="en-US" sz="1800" dirty="0" smtClean="0"/>
              <a:t> de 2-3 kg, </a:t>
            </a:r>
            <a:r>
              <a:rPr lang="en-US" sz="1800" dirty="0" err="1" smtClean="0"/>
              <a:t>toujours</a:t>
            </a:r>
            <a:r>
              <a:rPr lang="en-US" sz="1800" dirty="0" smtClean="0"/>
              <a:t> </a:t>
            </a:r>
            <a:r>
              <a:rPr lang="en-US" sz="1800" dirty="0" err="1" smtClean="0"/>
              <a:t>repris</a:t>
            </a:r>
            <a:r>
              <a:rPr lang="en-US" sz="1800" dirty="0" smtClean="0"/>
              <a:t> </a:t>
            </a:r>
            <a:r>
              <a:rPr lang="en-US" sz="1800" dirty="0" err="1" smtClean="0"/>
              <a:t>rapidement</a:t>
            </a:r>
            <a:r>
              <a:rPr lang="en-US" sz="1800" dirty="0" smtClean="0"/>
              <a:t>, avec bonus</a:t>
            </a:r>
          </a:p>
          <a:p>
            <a:pPr lvl="1"/>
            <a:r>
              <a:rPr lang="en-US" sz="1800" dirty="0" smtClean="0"/>
              <a:t>En 2008, </a:t>
            </a:r>
            <a:r>
              <a:rPr lang="en-US" sz="1800" dirty="0" err="1" smtClean="0"/>
              <a:t>découverte</a:t>
            </a:r>
            <a:r>
              <a:rPr lang="en-US" sz="1800" dirty="0" smtClean="0"/>
              <a:t> d’un </a:t>
            </a:r>
            <a:r>
              <a:rPr lang="en-US" sz="1800" dirty="0" err="1" smtClean="0"/>
              <a:t>diabète</a:t>
            </a:r>
            <a:r>
              <a:rPr lang="en-US" sz="1800" dirty="0" smtClean="0"/>
              <a:t> NID: </a:t>
            </a:r>
            <a:r>
              <a:rPr lang="en-US" sz="1800" dirty="0" err="1" smtClean="0"/>
              <a:t>suivi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endocrinologique</a:t>
            </a:r>
            <a:r>
              <a:rPr lang="en-US" sz="1800" dirty="0" smtClean="0"/>
              <a:t> et </a:t>
            </a:r>
            <a:r>
              <a:rPr lang="en-US" sz="1800" dirty="0" err="1" smtClean="0"/>
              <a:t>diététique</a:t>
            </a:r>
            <a:r>
              <a:rPr lang="en-US" sz="1800" dirty="0" smtClean="0"/>
              <a:t> </a:t>
            </a:r>
            <a:r>
              <a:rPr lang="en-US" sz="1800" dirty="0" err="1" smtClean="0"/>
              <a:t>temporaire</a:t>
            </a:r>
            <a:r>
              <a:rPr lang="en-US" sz="1800" dirty="0" smtClean="0"/>
              <a:t>, sans </a:t>
            </a:r>
            <a:r>
              <a:rPr lang="en-US" sz="1800" dirty="0" err="1" smtClean="0"/>
              <a:t>effet</a:t>
            </a:r>
            <a:r>
              <a:rPr lang="en-US" sz="1800" dirty="0" smtClean="0"/>
              <a:t> </a:t>
            </a:r>
            <a:r>
              <a:rPr lang="en-US" sz="1800" dirty="0" err="1" smtClean="0"/>
              <a:t>sur</a:t>
            </a:r>
            <a:r>
              <a:rPr lang="en-US" sz="1800" dirty="0" smtClean="0"/>
              <a:t> le </a:t>
            </a:r>
            <a:r>
              <a:rPr lang="en-US" sz="1800" dirty="0" err="1" smtClean="0"/>
              <a:t>poids</a:t>
            </a:r>
            <a:endParaRPr lang="en-US" sz="1800" dirty="0" smtClean="0"/>
          </a:p>
          <a:p>
            <a:pPr lvl="1"/>
            <a:r>
              <a:rPr lang="en-US" sz="1800" dirty="0" err="1" smtClean="0"/>
              <a:t>Actuellement</a:t>
            </a:r>
            <a:r>
              <a:rPr lang="en-US" sz="1800" dirty="0" smtClean="0"/>
              <a:t>, pas de </a:t>
            </a:r>
            <a:r>
              <a:rPr lang="en-US" sz="1800" dirty="0" err="1" smtClean="0"/>
              <a:t>suivi</a:t>
            </a:r>
            <a:r>
              <a:rPr lang="en-US" sz="1800" dirty="0" smtClean="0"/>
              <a:t> </a:t>
            </a:r>
            <a:r>
              <a:rPr lang="en-US" sz="1800" dirty="0" err="1" smtClean="0"/>
              <a:t>spécialisé</a:t>
            </a:r>
            <a:endParaRPr lang="en-US" sz="1800" dirty="0" smtClean="0"/>
          </a:p>
          <a:p>
            <a:pPr lvl="1"/>
            <a:r>
              <a:rPr lang="en-US" sz="1800" dirty="0" err="1" smtClean="0"/>
              <a:t>Médications</a:t>
            </a:r>
            <a:r>
              <a:rPr lang="en-US" sz="1800" dirty="0" smtClean="0"/>
              <a:t> </a:t>
            </a:r>
            <a:r>
              <a:rPr lang="en-US" sz="1800" dirty="0" err="1" smtClean="0"/>
              <a:t>actuelles</a:t>
            </a:r>
            <a:r>
              <a:rPr lang="en-US" sz="1800" dirty="0" smtClean="0"/>
              <a:t>: </a:t>
            </a:r>
          </a:p>
          <a:p>
            <a:pPr lvl="2"/>
            <a:r>
              <a:rPr lang="en-US" sz="1600" dirty="0" err="1" smtClean="0"/>
              <a:t>Victoza</a:t>
            </a:r>
            <a:r>
              <a:rPr lang="en-US" sz="1600" dirty="0" smtClean="0"/>
              <a:t> (</a:t>
            </a:r>
            <a:r>
              <a:rPr lang="en-US" sz="1600" dirty="0" err="1" smtClean="0"/>
              <a:t>liraglutide</a:t>
            </a:r>
            <a:r>
              <a:rPr lang="en-US" sz="1600" dirty="0" smtClean="0"/>
              <a:t> 1,2 mg/j)</a:t>
            </a:r>
          </a:p>
          <a:p>
            <a:pPr lvl="2"/>
            <a:r>
              <a:rPr lang="en-US" sz="1600" dirty="0" err="1" smtClean="0"/>
              <a:t>Compectat</a:t>
            </a:r>
            <a:r>
              <a:rPr lang="en-US" sz="1600" dirty="0" smtClean="0"/>
              <a:t> (</a:t>
            </a:r>
            <a:r>
              <a:rPr lang="en-US" sz="1600" dirty="0" err="1" smtClean="0"/>
              <a:t>pioglitazone</a:t>
            </a:r>
            <a:r>
              <a:rPr lang="en-US" sz="1600" dirty="0" smtClean="0"/>
              <a:t> 15mg et </a:t>
            </a:r>
            <a:r>
              <a:rPr lang="en-US" sz="1600" dirty="0" err="1" smtClean="0"/>
              <a:t>metformine</a:t>
            </a:r>
            <a:r>
              <a:rPr lang="en-US" sz="1600" dirty="0" smtClean="0"/>
              <a:t> 850 mg) 3x/j</a:t>
            </a:r>
          </a:p>
          <a:p>
            <a:pPr lvl="2"/>
            <a:r>
              <a:rPr lang="en-US" sz="1600" dirty="0" err="1" smtClean="0"/>
              <a:t>Simcora</a:t>
            </a:r>
            <a:r>
              <a:rPr lang="en-US" sz="1600" dirty="0" smtClean="0"/>
              <a:t> (</a:t>
            </a:r>
            <a:r>
              <a:rPr lang="en-US" sz="1600" dirty="0" err="1" smtClean="0"/>
              <a:t>simvastatine</a:t>
            </a:r>
            <a:r>
              <a:rPr lang="en-US" sz="1600" dirty="0" smtClean="0"/>
              <a:t>)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3559" y="87474"/>
            <a:ext cx="7936882" cy="108012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141480"/>
            <a:ext cx="7772400" cy="8572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Rôle</a:t>
            </a:r>
            <a:r>
              <a:rPr lang="en-US" dirty="0" smtClean="0"/>
              <a:t> de la </a:t>
            </a:r>
            <a:r>
              <a:rPr lang="en-US" dirty="0" err="1" smtClean="0"/>
              <a:t>chirurgie</a:t>
            </a:r>
            <a:r>
              <a:rPr lang="en-US" dirty="0" smtClean="0"/>
              <a:t> </a:t>
            </a:r>
            <a:r>
              <a:rPr lang="en-US" dirty="0" err="1" smtClean="0"/>
              <a:t>bariatrique</a:t>
            </a:r>
            <a:r>
              <a:rPr lang="en-US" dirty="0" smtClean="0"/>
              <a:t> et </a:t>
            </a:r>
            <a:r>
              <a:rPr lang="en-US" dirty="0" err="1" smtClean="0"/>
              <a:t>métabolique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268367"/>
            <a:ext cx="6848761" cy="3463624"/>
          </a:xfrm>
          <a:prstGeom prst="rect">
            <a:avLst/>
          </a:prstGeom>
          <a:noFill/>
          <a:ln w="38100" cmpd="thickThin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819694" y="303498"/>
            <a:ext cx="5440604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141480"/>
            <a:ext cx="7772400" cy="857250"/>
          </a:xfrm>
        </p:spPr>
        <p:txBody>
          <a:bodyPr/>
          <a:lstStyle/>
          <a:p>
            <a:r>
              <a:rPr lang="en-US" dirty="0" smtClean="0"/>
              <a:t>Options </a:t>
            </a:r>
            <a:r>
              <a:rPr lang="en-US" dirty="0" err="1" smtClean="0"/>
              <a:t>chirurgicales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0062" y="4346190"/>
            <a:ext cx="7772400" cy="3086100"/>
          </a:xfrm>
        </p:spPr>
        <p:txBody>
          <a:bodyPr/>
          <a:lstStyle/>
          <a:p>
            <a:pPr>
              <a:buNone/>
            </a:pPr>
            <a:r>
              <a:rPr lang="en-US" sz="1700" dirty="0" smtClean="0"/>
              <a:t>Bypass </a:t>
            </a:r>
            <a:r>
              <a:rPr lang="en-US" sz="1700" dirty="0" err="1" smtClean="0"/>
              <a:t>gastrique</a:t>
            </a:r>
            <a:r>
              <a:rPr lang="en-US" sz="1700" dirty="0" smtClean="0"/>
              <a:t> en Y </a:t>
            </a:r>
            <a:r>
              <a:rPr lang="en-US" sz="1700" dirty="0" err="1" smtClean="0"/>
              <a:t>selon</a:t>
            </a:r>
            <a:r>
              <a:rPr lang="en-US" sz="1700" dirty="0" smtClean="0"/>
              <a:t> Roux                   Sleeve </a:t>
            </a:r>
            <a:r>
              <a:rPr lang="en-US" sz="1700" dirty="0" err="1" smtClean="0"/>
              <a:t>gastrectomy</a:t>
            </a:r>
            <a:endParaRPr lang="en-US" sz="1700" dirty="0"/>
          </a:p>
        </p:txBody>
      </p:sp>
      <p:pic>
        <p:nvPicPr>
          <p:cNvPr id="5" name="Image 4" descr="Divided-RY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652" y="1167594"/>
            <a:ext cx="2772508" cy="3111810"/>
          </a:xfrm>
          <a:prstGeom prst="rect">
            <a:avLst/>
          </a:prstGeom>
        </p:spPr>
      </p:pic>
      <p:pic>
        <p:nvPicPr>
          <p:cNvPr id="7" name="Image 6" descr="SG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0656" y="1168594"/>
            <a:ext cx="2787728" cy="30773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31574" y="141480"/>
            <a:ext cx="7680853" cy="48605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-74544"/>
            <a:ext cx="7772400" cy="857250"/>
          </a:xfrm>
        </p:spPr>
        <p:txBody>
          <a:bodyPr/>
          <a:lstStyle/>
          <a:p>
            <a:r>
              <a:rPr lang="en-US" dirty="0" err="1" smtClean="0"/>
              <a:t>Choix</a:t>
            </a:r>
            <a:r>
              <a:rPr lang="en-US" dirty="0" smtClean="0"/>
              <a:t> de </a:t>
            </a:r>
            <a:r>
              <a:rPr lang="en-US" dirty="0" err="1" smtClean="0"/>
              <a:t>l’opération</a:t>
            </a:r>
            <a:r>
              <a:rPr lang="en-US" dirty="0" smtClean="0"/>
              <a:t>: </a:t>
            </a:r>
            <a:r>
              <a:rPr lang="en-US" dirty="0" err="1" smtClean="0"/>
              <a:t>tendances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09" y="789552"/>
            <a:ext cx="4736526" cy="23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950" y="2355727"/>
            <a:ext cx="48654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19517" y="3165816"/>
            <a:ext cx="35203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1200" i="1" dirty="0" smtClean="0">
                <a:solidFill>
                  <a:srgbClr val="FF9999"/>
                </a:solidFill>
              </a:rPr>
              <a:t>Buchwald et al. </a:t>
            </a:r>
            <a:r>
              <a:rPr lang="en-US" sz="1200" i="1" dirty="0" err="1" smtClean="0">
                <a:solidFill>
                  <a:srgbClr val="FF9999"/>
                </a:solidFill>
              </a:rPr>
              <a:t>Obes</a:t>
            </a:r>
            <a:r>
              <a:rPr lang="en-US" sz="1200" i="1" dirty="0" smtClean="0">
                <a:solidFill>
                  <a:srgbClr val="FF9999"/>
                </a:solidFill>
              </a:rPr>
              <a:t> </a:t>
            </a:r>
            <a:r>
              <a:rPr lang="en-US" sz="1200" i="1" dirty="0" err="1" smtClean="0">
                <a:solidFill>
                  <a:srgbClr val="FF9999"/>
                </a:solidFill>
              </a:rPr>
              <a:t>Surg</a:t>
            </a:r>
            <a:r>
              <a:rPr lang="en-US" sz="1200" i="1" dirty="0" smtClean="0">
                <a:solidFill>
                  <a:srgbClr val="FF9999"/>
                </a:solidFill>
              </a:rPr>
              <a:t> 2013; 23: 427</a:t>
            </a:r>
            <a:endParaRPr lang="en-US" sz="1200" i="1" dirty="0">
              <a:solidFill>
                <a:srgbClr val="FF999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16150" y="4569972"/>
            <a:ext cx="4864540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1200" i="1" dirty="0" err="1" smtClean="0">
                <a:solidFill>
                  <a:srgbClr val="FF9999"/>
                </a:solidFill>
              </a:rPr>
              <a:t>Angrisani</a:t>
            </a:r>
            <a:r>
              <a:rPr lang="en-US" sz="1200" i="1" dirty="0" smtClean="0">
                <a:solidFill>
                  <a:srgbClr val="FF9999"/>
                </a:solidFill>
              </a:rPr>
              <a:t> et al. </a:t>
            </a:r>
            <a:r>
              <a:rPr lang="en-US" sz="1200" i="1" dirty="0" err="1" smtClean="0">
                <a:solidFill>
                  <a:srgbClr val="FF9999"/>
                </a:solidFill>
              </a:rPr>
              <a:t>Obes</a:t>
            </a:r>
            <a:r>
              <a:rPr lang="en-US" sz="1200" i="1" dirty="0" smtClean="0">
                <a:solidFill>
                  <a:srgbClr val="FF9999"/>
                </a:solidFill>
              </a:rPr>
              <a:t> </a:t>
            </a:r>
            <a:r>
              <a:rPr lang="en-US" sz="1200" i="1" dirty="0" err="1" smtClean="0">
                <a:solidFill>
                  <a:srgbClr val="FF9999"/>
                </a:solidFill>
              </a:rPr>
              <a:t>Surg</a:t>
            </a:r>
            <a:r>
              <a:rPr lang="en-US" sz="1200" i="1" dirty="0" smtClean="0">
                <a:solidFill>
                  <a:srgbClr val="FF9999"/>
                </a:solidFill>
              </a:rPr>
              <a:t> 2018; 28: 3783</a:t>
            </a:r>
            <a:endParaRPr lang="en-US" sz="1200" i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7531" y="141480"/>
            <a:ext cx="8448939" cy="48605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539" y="-74544"/>
            <a:ext cx="8302691" cy="857250"/>
          </a:xfrm>
        </p:spPr>
        <p:txBody>
          <a:bodyPr/>
          <a:lstStyle/>
          <a:p>
            <a:r>
              <a:rPr lang="en-US" dirty="0" err="1" smtClean="0"/>
              <a:t>Choix</a:t>
            </a:r>
            <a:r>
              <a:rPr lang="en-US" dirty="0" smtClean="0"/>
              <a:t> de </a:t>
            </a:r>
            <a:r>
              <a:rPr lang="en-US" dirty="0" err="1" smtClean="0"/>
              <a:t>l’opération</a:t>
            </a:r>
            <a:r>
              <a:rPr lang="en-US" dirty="0" smtClean="0"/>
              <a:t>: </a:t>
            </a:r>
            <a:r>
              <a:rPr lang="en-US" dirty="0" err="1" smtClean="0"/>
              <a:t>tendances</a:t>
            </a:r>
            <a:r>
              <a:rPr lang="en-US" dirty="0" smtClean="0"/>
              <a:t> CH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7" y="735547"/>
            <a:ext cx="5888654" cy="23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3" y="2728448"/>
            <a:ext cx="4275802" cy="22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43608" y="123478"/>
            <a:ext cx="7128792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-20538"/>
            <a:ext cx="7772400" cy="857250"/>
          </a:xfrm>
        </p:spPr>
        <p:txBody>
          <a:bodyPr/>
          <a:lstStyle/>
          <a:p>
            <a:r>
              <a:rPr lang="fr-CH" dirty="0" smtClean="0"/>
              <a:t>Comment choisir la technique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6184" y="1059582"/>
            <a:ext cx="7772400" cy="3086100"/>
          </a:xfrm>
        </p:spPr>
        <p:txBody>
          <a:bodyPr/>
          <a:lstStyle/>
          <a:p>
            <a:r>
              <a:rPr lang="fr-CH" dirty="0" smtClean="0"/>
              <a:t>Importance de l’obésité</a:t>
            </a:r>
          </a:p>
          <a:p>
            <a:r>
              <a:rPr lang="fr-CH" dirty="0" smtClean="0"/>
              <a:t>Risque chirurgical</a:t>
            </a:r>
          </a:p>
          <a:p>
            <a:r>
              <a:rPr lang="fr-CH" dirty="0" smtClean="0"/>
              <a:t>Antécédents chirurgicaux</a:t>
            </a:r>
          </a:p>
          <a:p>
            <a:r>
              <a:rPr lang="fr-CH" dirty="0" smtClean="0"/>
              <a:t>Types de </a:t>
            </a:r>
            <a:r>
              <a:rPr lang="fr-CH" dirty="0" err="1" smtClean="0"/>
              <a:t>comorbidités</a:t>
            </a:r>
            <a:endParaRPr lang="fr-CH" dirty="0" smtClean="0"/>
          </a:p>
          <a:p>
            <a:pPr lvl="2"/>
            <a:r>
              <a:rPr lang="fr-CH" dirty="0" smtClean="0"/>
              <a:t>Diabète</a:t>
            </a:r>
          </a:p>
          <a:p>
            <a:pPr lvl="2"/>
            <a:r>
              <a:rPr lang="fr-CH" dirty="0" smtClean="0"/>
              <a:t>Dyslipidémie</a:t>
            </a:r>
          </a:p>
          <a:p>
            <a:pPr lvl="2"/>
            <a:r>
              <a:rPr lang="fr-CH" dirty="0" smtClean="0"/>
              <a:t>Reflux </a:t>
            </a:r>
            <a:r>
              <a:rPr lang="fr-CH" dirty="0" err="1" smtClean="0"/>
              <a:t>gastro</a:t>
            </a:r>
            <a:r>
              <a:rPr lang="fr-CH" dirty="0" smtClean="0"/>
              <a:t>-</a:t>
            </a:r>
            <a:r>
              <a:rPr lang="fr-CH" dirty="0" err="1" smtClean="0"/>
              <a:t>oesophagien</a:t>
            </a:r>
            <a:endParaRPr lang="fr-CH" dirty="0" smtClean="0"/>
          </a:p>
          <a:p>
            <a:r>
              <a:rPr lang="fr-CH" dirty="0" smtClean="0"/>
              <a:t>Choix / préférences du patients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9588" y="1761660"/>
            <a:ext cx="7772400" cy="3086100"/>
          </a:xfrm>
        </p:spPr>
        <p:txBody>
          <a:bodyPr/>
          <a:lstStyle/>
          <a:p>
            <a:r>
              <a:rPr lang="fr-CH" sz="2000" dirty="0" err="1" smtClean="0"/>
              <a:t>Primary</a:t>
            </a:r>
            <a:r>
              <a:rPr lang="fr-CH" sz="2000" dirty="0" smtClean="0"/>
              <a:t> end-point:</a:t>
            </a:r>
          </a:p>
          <a:p>
            <a:pPr lvl="1"/>
            <a:r>
              <a:rPr lang="fr-CH" sz="1700" dirty="0" err="1" smtClean="0"/>
              <a:t>Excess</a:t>
            </a:r>
            <a:r>
              <a:rPr lang="fr-CH" sz="1700" dirty="0" smtClean="0"/>
              <a:t> </a:t>
            </a:r>
            <a:r>
              <a:rPr lang="fr-CH" sz="1700" dirty="0" err="1" smtClean="0"/>
              <a:t>weight</a:t>
            </a:r>
            <a:r>
              <a:rPr lang="fr-CH" sz="1700" dirty="0" smtClean="0"/>
              <a:t> </a:t>
            </a:r>
            <a:r>
              <a:rPr lang="fr-CH" sz="1700" dirty="0" err="1" smtClean="0"/>
              <a:t>loss</a:t>
            </a:r>
            <a:endParaRPr lang="fr-CH" sz="1700" dirty="0" smtClean="0"/>
          </a:p>
          <a:p>
            <a:pPr lvl="1"/>
            <a:endParaRPr lang="fr-CH" sz="1700" dirty="0" smtClean="0"/>
          </a:p>
          <a:p>
            <a:r>
              <a:rPr lang="fr-CH" sz="2000" dirty="0" err="1" smtClean="0"/>
              <a:t>Secondary</a:t>
            </a:r>
            <a:r>
              <a:rPr lang="fr-CH" sz="2000" dirty="0" smtClean="0"/>
              <a:t> end-points</a:t>
            </a:r>
          </a:p>
          <a:p>
            <a:pPr lvl="1"/>
            <a:r>
              <a:rPr lang="fr-CH" sz="1700" dirty="0" err="1" smtClean="0"/>
              <a:t>Comorbidities</a:t>
            </a:r>
            <a:endParaRPr lang="fr-CH" sz="1700" dirty="0" smtClean="0"/>
          </a:p>
          <a:p>
            <a:pPr lvl="1"/>
            <a:r>
              <a:rPr lang="fr-CH" sz="1700" dirty="0" smtClean="0"/>
              <a:t>QOL</a:t>
            </a:r>
          </a:p>
          <a:p>
            <a:pPr lvl="1"/>
            <a:r>
              <a:rPr lang="fr-CH" sz="1700" dirty="0" err="1" smtClean="0"/>
              <a:t>Overall</a:t>
            </a:r>
            <a:r>
              <a:rPr lang="fr-CH" sz="1700" dirty="0" smtClean="0"/>
              <a:t> </a:t>
            </a:r>
            <a:r>
              <a:rPr lang="fr-CH" sz="1700" dirty="0" err="1" smtClean="0"/>
              <a:t>morbidity</a:t>
            </a:r>
            <a:endParaRPr lang="fr-CH" sz="1700" dirty="0" smtClean="0"/>
          </a:p>
          <a:p>
            <a:pPr lvl="1"/>
            <a:r>
              <a:rPr lang="fr-CH" sz="1700" dirty="0" err="1" smtClean="0"/>
              <a:t>Mortality</a:t>
            </a:r>
            <a:endParaRPr lang="en-US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639" y="85130"/>
            <a:ext cx="3353853" cy="502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/>
          <p:nvPr/>
        </p:nvGrpSpPr>
        <p:grpSpPr>
          <a:xfrm>
            <a:off x="91502" y="68872"/>
            <a:ext cx="5184576" cy="1259137"/>
            <a:chOff x="102940" y="91827"/>
            <a:chExt cx="5832648" cy="16788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940" y="91827"/>
              <a:ext cx="5832648" cy="16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1452" y="116632"/>
              <a:ext cx="1179760" cy="13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91502" y="68870"/>
            <a:ext cx="4032448" cy="936706"/>
            <a:chOff x="102940" y="91827"/>
            <a:chExt cx="5832648" cy="1678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40" y="91827"/>
              <a:ext cx="5832648" cy="16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1452" y="116632"/>
              <a:ext cx="1179760" cy="13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694" y="465517"/>
            <a:ext cx="7091212" cy="44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5"/>
          <p:cNvGrpSpPr/>
          <p:nvPr/>
        </p:nvGrpSpPr>
        <p:grpSpPr>
          <a:xfrm>
            <a:off x="91502" y="68870"/>
            <a:ext cx="4032448" cy="936706"/>
            <a:chOff x="102940" y="91827"/>
            <a:chExt cx="5832648" cy="1678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40" y="91827"/>
              <a:ext cx="5832648" cy="16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1452" y="116632"/>
              <a:ext cx="1179760" cy="13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986" y="87474"/>
            <a:ext cx="4160462" cy="49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700014" y="249492"/>
            <a:ext cx="3648405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Groupe 5"/>
          <p:cNvGrpSpPr/>
          <p:nvPr/>
        </p:nvGrpSpPr>
        <p:grpSpPr>
          <a:xfrm>
            <a:off x="91502" y="68870"/>
            <a:ext cx="4032448" cy="936706"/>
            <a:chOff x="102940" y="91827"/>
            <a:chExt cx="5832648" cy="1678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40" y="91827"/>
              <a:ext cx="5832648" cy="16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1452" y="116632"/>
              <a:ext cx="1179760" cy="13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1787" y="87474"/>
            <a:ext cx="7772400" cy="857250"/>
          </a:xfrm>
        </p:spPr>
        <p:txBody>
          <a:bodyPr/>
          <a:lstStyle/>
          <a:p>
            <a:r>
              <a:rPr lang="fr-CH" dirty="0" err="1" smtClean="0"/>
              <a:t>Comorbidités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75606"/>
            <a:ext cx="7772400" cy="3086100"/>
          </a:xfrm>
        </p:spPr>
        <p:txBody>
          <a:bodyPr/>
          <a:lstStyle/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Diabète:  	RYGB &gt; SG	NS</a:t>
            </a:r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err="1" smtClean="0"/>
              <a:t>Cholesterol</a:t>
            </a:r>
            <a:r>
              <a:rPr lang="fr-CH" sz="2400" dirty="0" smtClean="0"/>
              <a:t> total:  	RYGB &gt; SG	NS</a:t>
            </a:r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LDL-cholestérol: 	RYGB &gt; SG 	0,02</a:t>
            </a:r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Triglycérides:	RYGB = SG</a:t>
            </a:r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HTA:	RYGB &gt; SG 	0,02</a:t>
            </a:r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RGO: 	RYGB &gt;&gt; SG      </a:t>
            </a:r>
          </a:p>
          <a:p>
            <a:pPr>
              <a:tabLst>
                <a:tab pos="3587462" algn="l"/>
                <a:tab pos="6203983" algn="l"/>
              </a:tabLst>
            </a:pPr>
            <a:endParaRPr lang="fr-CH" sz="2400" dirty="0" smtClean="0"/>
          </a:p>
          <a:p>
            <a:pPr>
              <a:tabLst>
                <a:tab pos="3587462" algn="l"/>
                <a:tab pos="6203983" algn="l"/>
              </a:tabLst>
            </a:pPr>
            <a:r>
              <a:rPr lang="fr-CH" sz="2400" dirty="0" smtClean="0"/>
              <a:t>QOL: 	RYGB = SG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212072" y="249492"/>
            <a:ext cx="2816313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Groupe 5"/>
          <p:cNvGrpSpPr/>
          <p:nvPr/>
        </p:nvGrpSpPr>
        <p:grpSpPr>
          <a:xfrm>
            <a:off x="91502" y="68870"/>
            <a:ext cx="4032448" cy="936706"/>
            <a:chOff x="102940" y="91827"/>
            <a:chExt cx="5832648" cy="1678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40" y="91827"/>
              <a:ext cx="5832648" cy="16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1452" y="116632"/>
              <a:ext cx="1179760" cy="13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9801" y="94320"/>
            <a:ext cx="7772400" cy="857250"/>
          </a:xfrm>
        </p:spPr>
        <p:txBody>
          <a:bodyPr/>
          <a:lstStyle/>
          <a:p>
            <a:r>
              <a:rPr lang="fr-CH" dirty="0" smtClean="0"/>
              <a:t>Morbidité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539" y="1167594"/>
            <a:ext cx="8960995" cy="3086100"/>
          </a:xfrm>
        </p:spPr>
        <p:txBody>
          <a:bodyPr/>
          <a:lstStyle/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dirty="0" smtClean="0"/>
              <a:t>		</a:t>
            </a:r>
            <a:r>
              <a:rPr lang="fr-CH" sz="2300" dirty="0" smtClean="0"/>
              <a:t>RYGB	SG	p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Complications &lt; 30 j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	mineures	17,1 %	  7,4 %	0,02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	majeures	  9,4 %	  5,8 %	0,29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Complications &gt; 30 j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	mineures	10,9 %	10,7 %	0,96</a:t>
            </a:r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r>
              <a:rPr lang="fr-CH" sz="2300" dirty="0" smtClean="0"/>
              <a:t>	majeures	15,1 %	  8,3 %	0,10</a:t>
            </a:r>
            <a:endParaRPr lang="fr-CH" dirty="0" smtClean="0"/>
          </a:p>
          <a:p>
            <a:pPr>
              <a:buNone/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endParaRPr lang="fr-CH" dirty="0" smtClean="0"/>
          </a:p>
          <a:p>
            <a:pPr>
              <a:buNone/>
              <a:tabLst>
                <a:tab pos="2990875" algn="l"/>
                <a:tab pos="4557084" algn="l"/>
                <a:tab pos="6203983" algn="l"/>
              </a:tabLst>
            </a:pP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4327530"/>
            <a:ext cx="8064896" cy="692491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dirty="0" smtClean="0"/>
              <a:t>La plupart des complications tardives après RYGB auraient pu être évitées avec une fermeture des fenêtres mésentériques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616" y="195486"/>
            <a:ext cx="691276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: M. OC, 46 </a:t>
            </a:r>
            <a:r>
              <a:rPr lang="en-US" dirty="0" err="1" smtClean="0"/>
              <a:t>ans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524" y="1005576"/>
            <a:ext cx="8576953" cy="3086100"/>
          </a:xfrm>
        </p:spPr>
        <p:txBody>
          <a:bodyPr/>
          <a:lstStyle/>
          <a:p>
            <a:r>
              <a:rPr lang="en-US" sz="2400" dirty="0" err="1" smtClean="0"/>
              <a:t>Bilan</a:t>
            </a:r>
            <a:r>
              <a:rPr lang="en-US" sz="2400" dirty="0" smtClean="0"/>
              <a:t>:  </a:t>
            </a:r>
          </a:p>
          <a:p>
            <a:pPr lvl="1">
              <a:buFontTx/>
              <a:buChar char="-"/>
            </a:pPr>
            <a:r>
              <a:rPr lang="en-US" sz="1800" dirty="0" err="1" smtClean="0"/>
              <a:t>Laboratoire</a:t>
            </a:r>
            <a:r>
              <a:rPr lang="en-US" sz="1800" dirty="0" smtClean="0"/>
              <a:t>:</a:t>
            </a:r>
          </a:p>
          <a:p>
            <a:pPr lvl="2">
              <a:buFontTx/>
              <a:buChar char="-"/>
            </a:pPr>
            <a:r>
              <a:rPr lang="en-US" sz="1600" dirty="0" err="1" smtClean="0"/>
              <a:t>Glycémie</a:t>
            </a:r>
            <a:r>
              <a:rPr lang="en-US" sz="1600" dirty="0" smtClean="0"/>
              <a:t>: 9,1          </a:t>
            </a:r>
            <a:r>
              <a:rPr lang="en-US" sz="1600" dirty="0" err="1" smtClean="0"/>
              <a:t>Insuline</a:t>
            </a:r>
            <a:r>
              <a:rPr lang="en-US" sz="1600" dirty="0" smtClean="0"/>
              <a:t>: 22,9         HOMA-IR: 9,1 </a:t>
            </a:r>
          </a:p>
          <a:p>
            <a:pPr lvl="2">
              <a:buFontTx/>
              <a:buChar char="-"/>
            </a:pPr>
            <a:r>
              <a:rPr lang="en-US" sz="1600" dirty="0" smtClean="0"/>
              <a:t>HbA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c: 8,8 %</a:t>
            </a:r>
            <a:endParaRPr lang="en-US" sz="1600" dirty="0" smtClean="0">
              <a:solidFill>
                <a:srgbClr val="FF6600"/>
              </a:solidFill>
            </a:endParaRPr>
          </a:p>
          <a:p>
            <a:pPr lvl="2">
              <a:buFontTx/>
              <a:buChar char="-"/>
            </a:pPr>
            <a:r>
              <a:rPr lang="en-US" sz="1600" dirty="0" err="1" smtClean="0"/>
              <a:t>Chol</a:t>
            </a:r>
            <a:r>
              <a:rPr lang="en-US" sz="1600" dirty="0" smtClean="0"/>
              <a:t> tot: 5        HDL: 1,3       LDL: 3,1        TG: 1,3</a:t>
            </a:r>
          </a:p>
          <a:p>
            <a:pPr lvl="1">
              <a:buFontTx/>
              <a:buChar char="-"/>
            </a:pPr>
            <a:r>
              <a:rPr lang="en-US" sz="1800" dirty="0" err="1" smtClean="0"/>
              <a:t>Découverte</a:t>
            </a:r>
            <a:r>
              <a:rPr lang="en-US" sz="1800" dirty="0" smtClean="0"/>
              <a:t> </a:t>
            </a:r>
            <a:r>
              <a:rPr lang="en-US" sz="1800" dirty="0" err="1" smtClean="0"/>
              <a:t>d’une</a:t>
            </a:r>
            <a:r>
              <a:rPr lang="en-US" sz="1800" dirty="0" smtClean="0"/>
              <a:t> HTA non </a:t>
            </a:r>
            <a:r>
              <a:rPr lang="en-US" sz="1800" dirty="0" err="1" smtClean="0"/>
              <a:t>traitée</a:t>
            </a:r>
            <a:endParaRPr lang="en-US" sz="1800" dirty="0" smtClean="0">
              <a:solidFill>
                <a:srgbClr val="FF6600"/>
              </a:solidFill>
            </a:endParaRPr>
          </a:p>
          <a:p>
            <a:pPr lvl="1">
              <a:buFontTx/>
              <a:buChar char="-"/>
            </a:pPr>
            <a:r>
              <a:rPr lang="en-US" sz="1800" dirty="0" err="1" smtClean="0"/>
              <a:t>Découverte</a:t>
            </a:r>
            <a:r>
              <a:rPr lang="en-US" sz="1800" dirty="0" smtClean="0"/>
              <a:t> d’un </a:t>
            </a:r>
            <a:r>
              <a:rPr lang="en-US" sz="1800" dirty="0" err="1" smtClean="0"/>
              <a:t>syndrôme</a:t>
            </a:r>
            <a:r>
              <a:rPr lang="en-US" sz="1800" dirty="0" smtClean="0"/>
              <a:t> des </a:t>
            </a:r>
            <a:r>
              <a:rPr lang="en-US" sz="1800" dirty="0" err="1" smtClean="0"/>
              <a:t>apnées</a:t>
            </a:r>
            <a:r>
              <a:rPr lang="en-US" sz="1800" dirty="0" smtClean="0"/>
              <a:t> du </a:t>
            </a:r>
            <a:r>
              <a:rPr lang="en-US" sz="1800" dirty="0" err="1" smtClean="0"/>
              <a:t>sommeil</a:t>
            </a:r>
            <a:r>
              <a:rPr lang="en-US" sz="1800" dirty="0" smtClean="0"/>
              <a:t> de </a:t>
            </a:r>
            <a:r>
              <a:rPr lang="en-US" sz="1800" dirty="0" err="1" smtClean="0"/>
              <a:t>degré</a:t>
            </a:r>
            <a:r>
              <a:rPr lang="en-US" sz="1800" dirty="0" smtClean="0"/>
              <a:t> </a:t>
            </a:r>
            <a:r>
              <a:rPr lang="en-US" sz="1800" dirty="0" err="1" smtClean="0"/>
              <a:t>modéré</a:t>
            </a:r>
            <a:r>
              <a:rPr lang="en-US" sz="1800" dirty="0" smtClean="0"/>
              <a:t> à </a:t>
            </a:r>
            <a:r>
              <a:rPr lang="en-US" sz="1800" dirty="0" err="1" smtClean="0"/>
              <a:t>sévère</a:t>
            </a:r>
            <a:r>
              <a:rPr lang="en-US" sz="1800" dirty="0" smtClean="0"/>
              <a:t> (IAH=29/h)</a:t>
            </a:r>
            <a:r>
              <a:rPr lang="en-US" sz="1800" dirty="0" smtClean="0">
                <a:solidFill>
                  <a:srgbClr val="FF6600"/>
                </a:solidFill>
                <a:sym typeface="Wingdings" pitchFamily="2" charset="2"/>
              </a:rPr>
              <a:t>               </a:t>
            </a:r>
          </a:p>
          <a:p>
            <a:pPr lvl="1">
              <a:buFontTx/>
              <a:buChar char="-"/>
            </a:pPr>
            <a:r>
              <a:rPr lang="en-US" sz="1800" dirty="0" err="1" smtClean="0">
                <a:sym typeface="Wingdings" pitchFamily="2" charset="2"/>
              </a:rPr>
              <a:t>Echographie</a:t>
            </a:r>
            <a:r>
              <a:rPr lang="en-US" sz="1800" dirty="0" smtClean="0">
                <a:sym typeface="Wingdings" pitchFamily="2" charset="2"/>
              </a:rPr>
              <a:t>: </a:t>
            </a:r>
            <a:r>
              <a:rPr lang="en-US" sz="1800" dirty="0" err="1" smtClean="0">
                <a:sym typeface="Wingdings" pitchFamily="2" charset="2"/>
              </a:rPr>
              <a:t>stéatose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hépatique</a:t>
            </a:r>
            <a:endParaRPr lang="en-US" sz="180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OGD: </a:t>
            </a:r>
            <a:r>
              <a:rPr lang="en-US" sz="1800" dirty="0" err="1" smtClean="0">
                <a:sym typeface="Wingdings" pitchFamily="2" charset="2"/>
              </a:rPr>
              <a:t>oesophagite</a:t>
            </a:r>
            <a:r>
              <a:rPr lang="en-US" sz="1800" dirty="0" smtClean="0">
                <a:sym typeface="Wingdings" pitchFamily="2" charset="2"/>
              </a:rPr>
              <a:t> de reflux                           </a:t>
            </a:r>
            <a:endParaRPr lang="en-US" sz="1600" dirty="0" smtClean="0">
              <a:solidFill>
                <a:srgbClr val="FF6600"/>
              </a:solidFill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Evaluation </a:t>
            </a:r>
            <a:r>
              <a:rPr lang="en-US" sz="1800" dirty="0" err="1" smtClean="0">
                <a:sym typeface="Wingdings" pitchFamily="2" charset="2"/>
              </a:rPr>
              <a:t>diététique</a:t>
            </a:r>
            <a:endParaRPr lang="en-US" sz="180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Evaluation </a:t>
            </a:r>
            <a:r>
              <a:rPr lang="en-US" sz="1800" dirty="0" err="1" smtClean="0">
                <a:sym typeface="Wingdings" pitchFamily="2" charset="2"/>
              </a:rPr>
              <a:t>psychologique</a:t>
            </a:r>
            <a:r>
              <a:rPr lang="en-US" sz="1800" dirty="0" smtClean="0">
                <a:sym typeface="Wingdings" pitchFamily="2" charset="2"/>
              </a:rPr>
              <a:t>/</a:t>
            </a:r>
            <a:r>
              <a:rPr lang="en-US" sz="1800" dirty="0" err="1" smtClean="0">
                <a:sym typeface="Wingdings" pitchFamily="2" charset="2"/>
              </a:rPr>
              <a:t>psychiatrique</a:t>
            </a: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58" y="93827"/>
            <a:ext cx="4426071" cy="1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405" y="111505"/>
            <a:ext cx="1000588" cy="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014" y="100012"/>
            <a:ext cx="4317806" cy="46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859588" y="176166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marL="285728" indent="-285728" defTabSz="761940" eaLnBrk="0" hangingPunct="0">
              <a:spcBef>
                <a:spcPct val="20000"/>
              </a:spcBef>
              <a:buFontTx/>
              <a:buChar char="•"/>
            </a:pPr>
            <a:r>
              <a:rPr lang="fr-CH" kern="0" dirty="0" err="1" smtClean="0">
                <a:latin typeface="+mn-lt"/>
              </a:rPr>
              <a:t>Primary</a:t>
            </a:r>
            <a:r>
              <a:rPr lang="fr-CH" kern="0" dirty="0" smtClean="0">
                <a:latin typeface="+mn-lt"/>
              </a:rPr>
              <a:t> end-point:</a:t>
            </a: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r>
              <a:rPr lang="fr-CH" sz="1700" kern="0" dirty="0" err="1" smtClean="0">
                <a:latin typeface="+mn-lt"/>
              </a:rPr>
              <a:t>Excess</a:t>
            </a:r>
            <a:r>
              <a:rPr lang="fr-CH" sz="1700" kern="0" dirty="0" smtClean="0">
                <a:latin typeface="+mn-lt"/>
              </a:rPr>
              <a:t> BMI </a:t>
            </a:r>
            <a:r>
              <a:rPr lang="fr-CH" sz="1700" kern="0" dirty="0" err="1" smtClean="0">
                <a:latin typeface="+mn-lt"/>
              </a:rPr>
              <a:t>loss</a:t>
            </a:r>
            <a:endParaRPr lang="fr-CH" sz="1700" kern="0" dirty="0" smtClean="0">
              <a:latin typeface="+mn-lt"/>
            </a:endParaRP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endParaRPr lang="fr-CH" sz="1700" kern="0" dirty="0" smtClean="0">
              <a:latin typeface="+mn-lt"/>
            </a:endParaRPr>
          </a:p>
          <a:p>
            <a:pPr marL="285728" indent="-285728" defTabSz="761940" eaLnBrk="0" hangingPunct="0">
              <a:spcBef>
                <a:spcPct val="20000"/>
              </a:spcBef>
              <a:buFontTx/>
              <a:buChar char="•"/>
            </a:pPr>
            <a:r>
              <a:rPr lang="fr-CH" kern="0" dirty="0" err="1" smtClean="0">
                <a:latin typeface="+mn-lt"/>
              </a:rPr>
              <a:t>Secondary</a:t>
            </a:r>
            <a:r>
              <a:rPr lang="fr-CH" kern="0" dirty="0" smtClean="0">
                <a:latin typeface="+mn-lt"/>
              </a:rPr>
              <a:t> end-points</a:t>
            </a: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r>
              <a:rPr lang="fr-CH" sz="1700" kern="0" dirty="0" err="1" smtClean="0">
                <a:latin typeface="+mn-lt"/>
              </a:rPr>
              <a:t>Comorbidities</a:t>
            </a:r>
            <a:endParaRPr lang="fr-CH" sz="1700" kern="0" dirty="0" smtClean="0">
              <a:latin typeface="+mn-lt"/>
            </a:endParaRP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r>
              <a:rPr lang="fr-CH" sz="1700" kern="0" dirty="0" smtClean="0">
                <a:latin typeface="+mn-lt"/>
              </a:rPr>
              <a:t>QOL</a:t>
            </a: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r>
              <a:rPr lang="fr-CH" sz="1700" kern="0" dirty="0" err="1" smtClean="0">
                <a:latin typeface="+mn-lt"/>
              </a:rPr>
              <a:t>Overall</a:t>
            </a:r>
            <a:r>
              <a:rPr lang="fr-CH" sz="1700" kern="0" dirty="0" smtClean="0">
                <a:latin typeface="+mn-lt"/>
              </a:rPr>
              <a:t> </a:t>
            </a:r>
            <a:r>
              <a:rPr lang="fr-CH" sz="1700" kern="0" dirty="0" err="1" smtClean="0">
                <a:latin typeface="+mn-lt"/>
              </a:rPr>
              <a:t>morbidity</a:t>
            </a:r>
            <a:endParaRPr lang="fr-CH" sz="1700" kern="0" dirty="0" smtClean="0">
              <a:latin typeface="+mn-lt"/>
            </a:endParaRPr>
          </a:p>
          <a:p>
            <a:pPr marL="619075" lvl="1" indent="-238105" defTabSz="761940" eaLnBrk="0" hangingPunct="0">
              <a:spcBef>
                <a:spcPct val="20000"/>
              </a:spcBef>
              <a:buFontTx/>
              <a:buChar char="–"/>
            </a:pPr>
            <a:r>
              <a:rPr lang="fr-CH" sz="1700" kern="0" dirty="0" err="1" smtClean="0">
                <a:latin typeface="+mn-lt"/>
              </a:rPr>
              <a:t>Mortality</a:t>
            </a:r>
            <a:endParaRPr lang="en-US" sz="1700" kern="0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3,9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58" y="93827"/>
            <a:ext cx="4426071" cy="1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405" y="111505"/>
            <a:ext cx="1000588" cy="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016" y="87474"/>
            <a:ext cx="4281235" cy="49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19517" y="1927452"/>
            <a:ext cx="4288476" cy="3308592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>
              <a:tabLst>
                <a:tab pos="1701732" algn="l"/>
                <a:tab pos="3047878" algn="l"/>
              </a:tabLst>
            </a:pPr>
            <a:r>
              <a:rPr lang="fr-CH" dirty="0" smtClean="0"/>
              <a:t>%EBMIL	RYGB	SG</a:t>
            </a:r>
          </a:p>
          <a:p>
            <a:pPr>
              <a:lnSpc>
                <a:spcPct val="150000"/>
              </a:lnSpc>
              <a:tabLst>
                <a:tab pos="1701732" algn="l"/>
                <a:tab pos="3047878" algn="l"/>
              </a:tabLst>
            </a:pPr>
            <a:r>
              <a:rPr lang="fr-CH" dirty="0" smtClean="0"/>
              <a:t>1 an	</a:t>
            </a:r>
            <a:r>
              <a:rPr lang="fr-CH" dirty="0" smtClean="0">
                <a:solidFill>
                  <a:srgbClr val="00B050"/>
                </a:solidFill>
              </a:rPr>
              <a:t>76,7 %</a:t>
            </a:r>
            <a:r>
              <a:rPr lang="fr-CH" dirty="0" smtClean="0"/>
              <a:t>	72,4 %</a:t>
            </a:r>
          </a:p>
          <a:p>
            <a:pPr>
              <a:lnSpc>
                <a:spcPct val="150000"/>
              </a:lnSpc>
              <a:tabLst>
                <a:tab pos="1701732" algn="l"/>
                <a:tab pos="3047878" algn="l"/>
              </a:tabLst>
            </a:pPr>
            <a:r>
              <a:rPr lang="fr-CH" dirty="0" smtClean="0"/>
              <a:t>2 ans	</a:t>
            </a:r>
            <a:r>
              <a:rPr lang="fr-CH" dirty="0" smtClean="0">
                <a:solidFill>
                  <a:srgbClr val="00B050"/>
                </a:solidFill>
              </a:rPr>
              <a:t>77,4 %</a:t>
            </a:r>
            <a:r>
              <a:rPr lang="fr-CH" dirty="0" smtClean="0"/>
              <a:t>	71,9 %</a:t>
            </a:r>
          </a:p>
          <a:p>
            <a:pPr>
              <a:lnSpc>
                <a:spcPct val="150000"/>
              </a:lnSpc>
              <a:tabLst>
                <a:tab pos="1701732" algn="l"/>
                <a:tab pos="3047878" algn="l"/>
              </a:tabLst>
            </a:pPr>
            <a:r>
              <a:rPr lang="fr-CH" dirty="0" smtClean="0"/>
              <a:t>3 ans	</a:t>
            </a:r>
            <a:r>
              <a:rPr lang="fr-CH" dirty="0" smtClean="0">
                <a:solidFill>
                  <a:srgbClr val="00B050"/>
                </a:solidFill>
              </a:rPr>
              <a:t>73,9 %</a:t>
            </a:r>
            <a:r>
              <a:rPr lang="fr-CH" dirty="0" smtClean="0"/>
              <a:t>	69,5 %</a:t>
            </a:r>
          </a:p>
          <a:p>
            <a:pPr>
              <a:lnSpc>
                <a:spcPct val="150000"/>
              </a:lnSpc>
              <a:tabLst>
                <a:tab pos="1701732" algn="l"/>
                <a:tab pos="3047878" algn="l"/>
              </a:tabLst>
            </a:pPr>
            <a:r>
              <a:rPr lang="fr-CH" dirty="0" smtClean="0"/>
              <a:t>4 ans	</a:t>
            </a:r>
            <a:r>
              <a:rPr lang="fr-CH" dirty="0" smtClean="0">
                <a:solidFill>
                  <a:srgbClr val="00B050"/>
                </a:solidFill>
              </a:rPr>
              <a:t>70,8 %</a:t>
            </a:r>
            <a:r>
              <a:rPr lang="fr-CH" dirty="0" smtClean="0"/>
              <a:t>	64,1 %</a:t>
            </a:r>
          </a:p>
          <a:p>
            <a:pPr>
              <a:lnSpc>
                <a:spcPct val="150000"/>
              </a:lnSpc>
              <a:tabLst>
                <a:tab pos="1701732" algn="l"/>
                <a:tab pos="3047878" algn="l"/>
              </a:tabLst>
            </a:pPr>
            <a:r>
              <a:rPr lang="fr-CH" dirty="0" smtClean="0"/>
              <a:t>5 ans	</a:t>
            </a:r>
            <a:r>
              <a:rPr lang="fr-CH" dirty="0" smtClean="0">
                <a:solidFill>
                  <a:srgbClr val="00B050"/>
                </a:solidFill>
              </a:rPr>
              <a:t>68,3 %</a:t>
            </a:r>
            <a:r>
              <a:rPr lang="fr-CH" dirty="0" smtClean="0"/>
              <a:t>	61,1 %</a:t>
            </a:r>
          </a:p>
          <a:p>
            <a:endParaRPr lang="fr-CH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020050" y="519522"/>
            <a:ext cx="3584398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283" y="357504"/>
            <a:ext cx="7772400" cy="857250"/>
          </a:xfrm>
        </p:spPr>
        <p:txBody>
          <a:bodyPr/>
          <a:lstStyle/>
          <a:p>
            <a:r>
              <a:rPr lang="fr-CH" dirty="0" err="1" smtClean="0"/>
              <a:t>Comorbidités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58" y="93827"/>
            <a:ext cx="4426071" cy="1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405" y="111505"/>
            <a:ext cx="1000588" cy="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67567" y="1865317"/>
            <a:ext cx="7808868" cy="3154706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301601" indent="-301601">
              <a:buFont typeface="Arial" pitchFamily="34" charset="0"/>
              <a:buChar char="•"/>
            </a:pPr>
            <a:r>
              <a:rPr lang="fr-CH" dirty="0" smtClean="0"/>
              <a:t>Tendance meilleure avec RYGB, mais pas de différence significative, sauf pour </a:t>
            </a:r>
          </a:p>
          <a:p>
            <a:pPr marL="682571" lvl="1" indent="-301601">
              <a:buFont typeface="Arial" pitchFamily="34" charset="0"/>
              <a:buChar char="•"/>
            </a:pPr>
            <a:r>
              <a:rPr lang="fr-CH" dirty="0" smtClean="0"/>
              <a:t>Cholestérol total/HDL</a:t>
            </a:r>
          </a:p>
          <a:p>
            <a:pPr marL="682571" lvl="1" indent="-301601">
              <a:buFont typeface="Arial" pitchFamily="34" charset="0"/>
              <a:buChar char="•"/>
            </a:pPr>
            <a:r>
              <a:rPr lang="fr-CH" dirty="0" smtClean="0"/>
              <a:t>LDL</a:t>
            </a:r>
          </a:p>
          <a:p>
            <a:pPr marL="301601" indent="-301601">
              <a:buFont typeface="Arial" pitchFamily="34" charset="0"/>
              <a:buChar char="•"/>
            </a:pPr>
            <a:endParaRPr lang="fr-CH" dirty="0" smtClean="0"/>
          </a:p>
          <a:p>
            <a:pPr marL="301601" indent="-301601">
              <a:buFont typeface="Arial" pitchFamily="34" charset="0"/>
              <a:buChar char="•"/>
            </a:pPr>
            <a:r>
              <a:rPr lang="fr-CH" dirty="0" smtClean="0"/>
              <a:t>Nette différence en faveur du RYGB en ce qui concerne le RGO</a:t>
            </a:r>
          </a:p>
          <a:p>
            <a:pPr marL="301601" indent="-301601">
              <a:buFont typeface="Arial" pitchFamily="34" charset="0"/>
              <a:buChar char="•"/>
            </a:pPr>
            <a:endParaRPr lang="fr-CH" dirty="0" smtClean="0"/>
          </a:p>
          <a:p>
            <a:pPr marL="301601" indent="-301601">
              <a:buFont typeface="Arial" pitchFamily="34" charset="0"/>
              <a:buChar char="•"/>
            </a:pPr>
            <a:r>
              <a:rPr lang="fr-CH" dirty="0" smtClean="0"/>
              <a:t>Pas de différence en ce qui concerne la QOL</a:t>
            </a:r>
          </a:p>
          <a:p>
            <a:endParaRPr lang="fr-CH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020050" y="519522"/>
            <a:ext cx="3584398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283" y="357504"/>
            <a:ext cx="7772400" cy="857250"/>
          </a:xfrm>
        </p:spPr>
        <p:txBody>
          <a:bodyPr/>
          <a:lstStyle/>
          <a:p>
            <a:r>
              <a:rPr lang="fr-CH" dirty="0" smtClean="0"/>
              <a:t>Complications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58" y="93827"/>
            <a:ext cx="4426071" cy="1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405" y="111505"/>
            <a:ext cx="1000588" cy="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67567" y="1815666"/>
            <a:ext cx="7808868" cy="104643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301601" indent="-301601"/>
            <a:endParaRPr lang="fr-CH" sz="2300" dirty="0" smtClean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11539" y="1699896"/>
            <a:ext cx="896099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r>
              <a:rPr lang="fr-CH" sz="2700" kern="0" dirty="0" smtClean="0">
                <a:latin typeface="+mn-lt"/>
              </a:rPr>
              <a:t>		</a:t>
            </a:r>
            <a:r>
              <a:rPr lang="fr-CH" sz="2300" kern="0" dirty="0" smtClean="0">
                <a:latin typeface="+mn-lt"/>
              </a:rPr>
              <a:t>RYGB	SG	</a:t>
            </a:r>
            <a:r>
              <a:rPr lang="fr-CH" kern="0" dirty="0" smtClean="0">
                <a:latin typeface="+mn-lt"/>
              </a:rPr>
              <a:t>p</a:t>
            </a: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endParaRPr lang="fr-CH" kern="0" dirty="0" smtClean="0">
              <a:latin typeface="+mn-lt"/>
            </a:endParaRP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r>
              <a:rPr lang="fr-CH" kern="0" dirty="0" smtClean="0">
                <a:latin typeface="+mn-lt"/>
              </a:rPr>
              <a:t>Complications &lt; 30 j	  4,5 %	  	0,9 %	0,21</a:t>
            </a: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r>
              <a:rPr lang="fr-CH" kern="0" dirty="0" smtClean="0">
                <a:latin typeface="+mn-lt"/>
              </a:rPr>
              <a:t>			</a:t>
            </a: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r>
              <a:rPr lang="fr-CH" kern="0" dirty="0" smtClean="0">
                <a:latin typeface="+mn-lt"/>
              </a:rPr>
              <a:t>Complications &gt; 30 j	17,3 %		14,9 %	0,70</a:t>
            </a: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endParaRPr lang="fr-CH" kern="0" dirty="0" smtClean="0">
              <a:latin typeface="+mn-lt"/>
            </a:endParaRP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6826" algn="l"/>
                <a:tab pos="4555943" algn="l"/>
                <a:tab pos="5454432" algn="l"/>
                <a:tab pos="7086317" algn="l"/>
              </a:tabLst>
            </a:pPr>
            <a:r>
              <a:rPr lang="fr-CH" kern="0" dirty="0" err="1" smtClean="0">
                <a:latin typeface="+mn-lt"/>
              </a:rPr>
              <a:t>Réopérations</a:t>
            </a:r>
            <a:r>
              <a:rPr lang="fr-CH" kern="0" dirty="0" smtClean="0">
                <a:latin typeface="+mn-lt"/>
              </a:rPr>
              <a:t>	22,1 %		15,8 %	0,28</a:t>
            </a:r>
            <a:endParaRPr lang="fr-CH" sz="2700" kern="0" dirty="0" smtClean="0">
              <a:latin typeface="+mn-lt"/>
            </a:endParaRPr>
          </a:p>
          <a:p>
            <a:pPr marL="285728" indent="-285728" defTabSz="761940" eaLnBrk="0" hangingPunct="0">
              <a:spcBef>
                <a:spcPct val="20000"/>
              </a:spcBef>
              <a:tabLst>
                <a:tab pos="3738264" algn="l"/>
                <a:tab pos="4557084" algn="l"/>
                <a:tab pos="5455272" algn="l"/>
                <a:tab pos="6878617" algn="l"/>
              </a:tabLst>
            </a:pPr>
            <a:endParaRPr lang="fr-CH" sz="2700" kern="0" dirty="0" smtClean="0">
              <a:latin typeface="+mn-lt"/>
            </a:endParaRPr>
          </a:p>
          <a:p>
            <a:pPr marL="285728" indent="-285728" defTabSz="761940" eaLnBrk="0" hangingPunct="0">
              <a:spcBef>
                <a:spcPct val="20000"/>
              </a:spcBef>
              <a:tabLst>
                <a:tab pos="2990875" algn="l"/>
                <a:tab pos="4557084" algn="l"/>
                <a:tab pos="6203983" algn="l"/>
              </a:tabLst>
            </a:pPr>
            <a:endParaRPr lang="en-US" sz="2700" kern="0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43631" y="141480"/>
            <a:ext cx="6656740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fr-CH" dirty="0" smtClean="0"/>
              <a:t>RYGB vs SG: 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538" y="1329612"/>
            <a:ext cx="8512946" cy="3672408"/>
          </a:xfrm>
        </p:spPr>
        <p:txBody>
          <a:bodyPr/>
          <a:lstStyle/>
          <a:p>
            <a:r>
              <a:rPr lang="fr-CH" dirty="0" smtClean="0"/>
              <a:t>RYGB semble supérieur à SG en ce qui concerne</a:t>
            </a:r>
          </a:p>
          <a:p>
            <a:pPr lvl="1"/>
            <a:r>
              <a:rPr lang="fr-CH" dirty="0" smtClean="0"/>
              <a:t>Perte pondérale</a:t>
            </a:r>
          </a:p>
          <a:p>
            <a:pPr lvl="1"/>
            <a:r>
              <a:rPr lang="fr-CH" dirty="0" smtClean="0"/>
              <a:t>Effet sur certaines </a:t>
            </a:r>
            <a:r>
              <a:rPr lang="fr-CH" dirty="0" err="1" smtClean="0"/>
              <a:t>comorbidités</a:t>
            </a:r>
            <a:r>
              <a:rPr lang="fr-CH" dirty="0" smtClean="0"/>
              <a:t> (lipides, LDL, HTA)</a:t>
            </a:r>
          </a:p>
          <a:p>
            <a:pPr lvl="1"/>
            <a:endParaRPr lang="fr-CH" dirty="0" smtClean="0"/>
          </a:p>
          <a:p>
            <a:r>
              <a:rPr lang="fr-CH" dirty="0" smtClean="0"/>
              <a:t>RYGB associé à plus de complications que SG</a:t>
            </a:r>
          </a:p>
          <a:p>
            <a:endParaRPr lang="fr-CH" dirty="0" smtClean="0"/>
          </a:p>
          <a:p>
            <a:r>
              <a:rPr lang="fr-CH" dirty="0" smtClean="0"/>
              <a:t>SG associée à risque de RGO tardif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3478"/>
            <a:ext cx="3718610" cy="11277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6" y="411510"/>
            <a:ext cx="5064438" cy="15841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17238" y="4828242"/>
            <a:ext cx="4439139" cy="40780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fr-CH" sz="1100" dirty="0" err="1"/>
              <a:t>Schauer</a:t>
            </a:r>
            <a:r>
              <a:rPr lang="fr-CH" sz="1100" dirty="0"/>
              <a:t> PR et al. The New </a:t>
            </a:r>
            <a:r>
              <a:rPr lang="fr-CH" sz="1100" dirty="0" err="1"/>
              <a:t>England</a:t>
            </a:r>
            <a:r>
              <a:rPr lang="fr-CH" sz="1100" dirty="0"/>
              <a:t> journal of </a:t>
            </a:r>
            <a:r>
              <a:rPr lang="fr-CH" sz="1100" dirty="0" err="1"/>
              <a:t>medicine</a:t>
            </a:r>
            <a:r>
              <a:rPr lang="fr-CH" sz="1100" dirty="0"/>
              <a:t> 2017;376</a:t>
            </a:r>
          </a:p>
          <a:p>
            <a:endParaRPr lang="fr-CH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083789"/>
            <a:ext cx="7451149" cy="2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3478"/>
            <a:ext cx="3718610" cy="1127753"/>
          </a:xfrm>
          <a:prstGeom prst="rect">
            <a:avLst/>
          </a:prstGeom>
        </p:spPr>
      </p:pic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7614"/>
            <a:ext cx="646110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70"/>
            <a:ext cx="7772400" cy="857250"/>
          </a:xfrm>
        </p:spPr>
        <p:txBody>
          <a:bodyPr/>
          <a:lstStyle/>
          <a:p>
            <a:r>
              <a:rPr lang="fr-CH" dirty="0" smtClean="0"/>
              <a:t>Préparation préopératoire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85800" y="1009968"/>
            <a:ext cx="7772400" cy="3722022"/>
          </a:xfrm>
        </p:spPr>
        <p:txBody>
          <a:bodyPr/>
          <a:lstStyle/>
          <a:p>
            <a:r>
              <a:rPr lang="fr-FR" sz="2000" dirty="0" smtClean="0"/>
              <a:t>Information: documentation remise au patient</a:t>
            </a:r>
          </a:p>
          <a:p>
            <a:pPr lvl="1"/>
            <a:r>
              <a:rPr lang="fr-FR" sz="1600" dirty="0" smtClean="0"/>
              <a:t>Avantages; inconvénients; risques; conséquences à long terme</a:t>
            </a:r>
          </a:p>
          <a:p>
            <a:r>
              <a:rPr lang="fr-FR" sz="2000" dirty="0" smtClean="0"/>
              <a:t>Evaluation multidisciplinaire TCA; Traitement TCA</a:t>
            </a:r>
          </a:p>
          <a:p>
            <a:r>
              <a:rPr lang="fr-FR" sz="2000" dirty="0" smtClean="0"/>
              <a:t>Evaluation psychiatrique</a:t>
            </a:r>
          </a:p>
          <a:p>
            <a:pPr lvl="1"/>
            <a:r>
              <a:rPr lang="fr-FR" sz="1600" dirty="0" smtClean="0"/>
              <a:t>Troubles psychologiques, facteurs de risque psychosociaux</a:t>
            </a:r>
          </a:p>
          <a:p>
            <a:pPr lvl="1"/>
            <a:r>
              <a:rPr lang="fr-FR" sz="1600" dirty="0" smtClean="0"/>
              <a:t>Compréhension des enjeux</a:t>
            </a:r>
          </a:p>
          <a:p>
            <a:pPr lvl="1"/>
            <a:r>
              <a:rPr lang="fr-FR" sz="1600" dirty="0" smtClean="0"/>
              <a:t>Importance du lien thérapeutique pour réduire risque drop out post-opératoire</a:t>
            </a:r>
          </a:p>
          <a:p>
            <a:pPr lvl="1"/>
            <a:r>
              <a:rPr lang="fr-FR" sz="1600" dirty="0" smtClean="0"/>
              <a:t>Contre-indications : </a:t>
            </a:r>
          </a:p>
          <a:p>
            <a:pPr lvl="2"/>
            <a:r>
              <a:rPr lang="fr-FR" sz="1300" dirty="0" smtClean="0"/>
              <a:t>Abus substance actif</a:t>
            </a:r>
          </a:p>
          <a:p>
            <a:pPr lvl="2"/>
            <a:r>
              <a:rPr lang="fr-FR" sz="1300" dirty="0" smtClean="0"/>
              <a:t>Trouble psychotique actif; troubles affectifs majeurs</a:t>
            </a:r>
          </a:p>
          <a:p>
            <a:pPr lvl="2"/>
            <a:r>
              <a:rPr lang="fr-FR" sz="1300" dirty="0" smtClean="0"/>
              <a:t>Troubles alimentaires majeurs non compensés</a:t>
            </a:r>
          </a:p>
          <a:p>
            <a:endParaRPr lang="fr-FR" sz="2000" dirty="0" smtClean="0"/>
          </a:p>
          <a:p>
            <a:pPr marL="380970" lvl="1" indent="0">
              <a:buNone/>
            </a:pP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009968"/>
            <a:ext cx="7772400" cy="3722022"/>
          </a:xfrm>
        </p:spPr>
        <p:txBody>
          <a:bodyPr/>
          <a:lstStyle/>
          <a:p>
            <a:r>
              <a:rPr lang="fr-FR" sz="2000" dirty="0" smtClean="0"/>
              <a:t>Somatique: </a:t>
            </a:r>
          </a:p>
          <a:p>
            <a:pPr lvl="1"/>
            <a:r>
              <a:rPr lang="fr-FR" sz="1600" dirty="0" smtClean="0"/>
              <a:t>Evaluation état santé général</a:t>
            </a:r>
          </a:p>
          <a:p>
            <a:pPr lvl="2"/>
            <a:r>
              <a:rPr lang="fr-FR" sz="1300" dirty="0" smtClean="0"/>
              <a:t>Dépister maladies endocriniennes pouvant être responsable de l’obésité </a:t>
            </a:r>
          </a:p>
          <a:p>
            <a:pPr lvl="2"/>
            <a:r>
              <a:rPr lang="fr-FR" sz="1300" dirty="0" err="1" smtClean="0"/>
              <a:t>Status</a:t>
            </a:r>
            <a:r>
              <a:rPr lang="fr-FR" sz="1300" dirty="0" smtClean="0"/>
              <a:t> nutritionnel et vitaminique </a:t>
            </a:r>
            <a:endParaRPr lang="fr-FR" sz="1300" dirty="0"/>
          </a:p>
          <a:p>
            <a:pPr lvl="1"/>
            <a:r>
              <a:rPr lang="fr-FR" sz="1600" dirty="0" smtClean="0"/>
              <a:t>Comorbidités: T2DM, HTA, dyslipidémie…</a:t>
            </a:r>
          </a:p>
          <a:p>
            <a:pPr lvl="2"/>
            <a:r>
              <a:rPr lang="fr-FR" sz="1300" dirty="0"/>
              <a:t>O</a:t>
            </a:r>
            <a:r>
              <a:rPr lang="fr-FR" sz="1300" dirty="0" smtClean="0"/>
              <a:t>ptimisation des traitements </a:t>
            </a:r>
          </a:p>
          <a:p>
            <a:pPr lvl="2"/>
            <a:r>
              <a:rPr lang="fr-FR" sz="1300" dirty="0" smtClean="0"/>
              <a:t>Absorption post-opératoire des traitements à anticiper</a:t>
            </a:r>
          </a:p>
          <a:p>
            <a:pPr lvl="1"/>
            <a:r>
              <a:rPr lang="fr-FR" sz="1600" dirty="0" smtClean="0"/>
              <a:t>SAOS, tabagisme, autre pathologies respiratoires</a:t>
            </a:r>
          </a:p>
          <a:p>
            <a:pPr lvl="1"/>
            <a:r>
              <a:rPr lang="fr-FR" sz="1600" dirty="0" smtClean="0"/>
              <a:t>ATCD lithiase rénale</a:t>
            </a:r>
          </a:p>
          <a:p>
            <a:pPr lvl="1"/>
            <a:r>
              <a:rPr lang="fr-FR" sz="1600" dirty="0" smtClean="0"/>
              <a:t>Risque ostéoporose </a:t>
            </a:r>
          </a:p>
          <a:p>
            <a:pPr lvl="1"/>
            <a:r>
              <a:rPr lang="fr-FR" sz="1600" dirty="0" smtClean="0"/>
              <a:t>Contraception / Bilan gynéco</a:t>
            </a:r>
          </a:p>
          <a:p>
            <a:pPr lvl="1"/>
            <a:r>
              <a:rPr lang="fr-FR" sz="1600" dirty="0" smtClean="0"/>
              <a:t>Etat dentaire</a:t>
            </a:r>
          </a:p>
          <a:p>
            <a:pPr lvl="1"/>
            <a:endParaRPr lang="fr-FR" sz="1600" dirty="0" smtClean="0"/>
          </a:p>
          <a:p>
            <a:pPr marL="380970" lvl="1" indent="0">
              <a:buNone/>
            </a:pP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152718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5pPr>
            <a:lvl6pPr marL="380970" algn="ct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6pPr>
            <a:lvl7pPr marL="761940" algn="ct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7pPr>
            <a:lvl8pPr marL="1142908" algn="ct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8pPr>
            <a:lvl9pPr marL="1523878" algn="ct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99FFCC"/>
                </a:solidFill>
                <a:latin typeface="Arial" pitchFamily="34" charset="0"/>
              </a:defRPr>
            </a:lvl9pPr>
          </a:lstStyle>
          <a:p>
            <a:r>
              <a:rPr lang="fr-CH" kern="0" dirty="0" smtClean="0"/>
              <a:t>Préparation préopératoire (2)</a:t>
            </a:r>
            <a:endParaRPr lang="en-US" kern="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70"/>
            <a:ext cx="7772400" cy="857250"/>
          </a:xfrm>
        </p:spPr>
        <p:txBody>
          <a:bodyPr/>
          <a:lstStyle/>
          <a:p>
            <a:r>
              <a:rPr lang="fr-CH" dirty="0" smtClean="0"/>
              <a:t>Rôle du gastro-entérologue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756" y="899096"/>
            <a:ext cx="7772400" cy="3760886"/>
          </a:xfrm>
        </p:spPr>
        <p:txBody>
          <a:bodyPr/>
          <a:lstStyle/>
          <a:p>
            <a:r>
              <a:rPr lang="fr-FR" sz="2400" dirty="0" smtClean="0"/>
              <a:t>Indication à la chirurgie bariatrique </a:t>
            </a:r>
          </a:p>
          <a:p>
            <a:r>
              <a:rPr lang="fr-FR" sz="2400" dirty="0" smtClean="0"/>
              <a:t>OGD pré-op: GERD, hernie hiatale, œsophagite, ulcère, tumeur, métaplasie</a:t>
            </a:r>
          </a:p>
          <a:p>
            <a:r>
              <a:rPr lang="fr-FR" sz="2400" dirty="0" smtClean="0"/>
              <a:t>Recherche et éradication HP</a:t>
            </a:r>
          </a:p>
          <a:p>
            <a:endParaRPr lang="fr-FR" sz="2400" dirty="0" smtClean="0"/>
          </a:p>
          <a:p>
            <a:r>
              <a:rPr lang="fr-FR" sz="2400" dirty="0" smtClean="0"/>
              <a:t>Evaluation hépatique et vésiculaire</a:t>
            </a:r>
          </a:p>
          <a:p>
            <a:endParaRPr lang="fr-FR" sz="2400" dirty="0"/>
          </a:p>
          <a:p>
            <a:r>
              <a:rPr lang="fr-FR" sz="2400" dirty="0" smtClean="0"/>
              <a:t>Suivi post-opératoire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616" y="195486"/>
            <a:ext cx="691276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: M. OC, 46 </a:t>
            </a:r>
            <a:r>
              <a:rPr lang="en-US" dirty="0" err="1" smtClean="0"/>
              <a:t>ans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524" y="1005576"/>
            <a:ext cx="8576953" cy="3086100"/>
          </a:xfrm>
        </p:spPr>
        <p:txBody>
          <a:bodyPr/>
          <a:lstStyle/>
          <a:p>
            <a:r>
              <a:rPr lang="en-US" sz="2400" dirty="0" err="1" smtClean="0"/>
              <a:t>Bilan</a:t>
            </a:r>
            <a:r>
              <a:rPr lang="en-US" sz="2400" dirty="0" smtClean="0"/>
              <a:t>:  </a:t>
            </a:r>
          </a:p>
          <a:p>
            <a:pPr lvl="1">
              <a:buFontTx/>
              <a:buChar char="-"/>
            </a:pPr>
            <a:r>
              <a:rPr lang="en-US" sz="1800" dirty="0" err="1" smtClean="0"/>
              <a:t>Laboratoire</a:t>
            </a:r>
            <a:r>
              <a:rPr lang="en-US" sz="1800" dirty="0" smtClean="0"/>
              <a:t>:</a:t>
            </a:r>
          </a:p>
          <a:p>
            <a:pPr lvl="2">
              <a:buFontTx/>
              <a:buChar char="-"/>
            </a:pPr>
            <a:r>
              <a:rPr lang="en-US" sz="1600" dirty="0" err="1" smtClean="0"/>
              <a:t>Glycémie</a:t>
            </a:r>
            <a:r>
              <a:rPr lang="en-US" sz="1600" dirty="0" smtClean="0"/>
              <a:t>: 9,1          </a:t>
            </a:r>
            <a:r>
              <a:rPr lang="en-US" sz="1600" dirty="0" err="1" smtClean="0"/>
              <a:t>Insuline</a:t>
            </a:r>
            <a:r>
              <a:rPr lang="en-US" sz="1600" dirty="0" smtClean="0"/>
              <a:t>: 22,9         HOMA-IR: 9,1 </a:t>
            </a:r>
          </a:p>
          <a:p>
            <a:pPr lvl="2">
              <a:buFontTx/>
              <a:buChar char="-"/>
            </a:pPr>
            <a:r>
              <a:rPr lang="en-US" sz="1600" dirty="0" smtClean="0"/>
              <a:t>HbA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c: 8,8 %</a:t>
            </a:r>
            <a:endParaRPr lang="en-US" sz="1600" dirty="0" smtClean="0">
              <a:solidFill>
                <a:srgbClr val="FF6600"/>
              </a:solidFill>
            </a:endParaRPr>
          </a:p>
          <a:p>
            <a:pPr lvl="2">
              <a:buFontTx/>
              <a:buChar char="-"/>
            </a:pPr>
            <a:r>
              <a:rPr lang="en-US" sz="1600" dirty="0" err="1" smtClean="0"/>
              <a:t>Chol</a:t>
            </a:r>
            <a:r>
              <a:rPr lang="en-US" sz="1600" dirty="0" smtClean="0"/>
              <a:t> tot: 5        HDL: 1,3       LDL: 3,1        TG: 1,3		</a:t>
            </a:r>
            <a:r>
              <a:rPr lang="en-US" sz="1600" dirty="0" smtClean="0">
                <a:solidFill>
                  <a:srgbClr val="FF6600"/>
                </a:solidFill>
                <a:sym typeface="Wingdings" pitchFamily="2" charset="2"/>
              </a:rPr>
              <a:t></a:t>
            </a:r>
            <a:r>
              <a:rPr lang="en-US" sz="1600" dirty="0" smtClean="0"/>
              <a:t>	</a:t>
            </a:r>
            <a:r>
              <a:rPr lang="en-US" sz="1600" dirty="0" err="1" smtClean="0">
                <a:solidFill>
                  <a:srgbClr val="FF6600"/>
                </a:solidFill>
              </a:rPr>
              <a:t>Insuline</a:t>
            </a:r>
            <a:endParaRPr lang="en-US" sz="1600" dirty="0" smtClean="0">
              <a:solidFill>
                <a:srgbClr val="FF6600"/>
              </a:solidFill>
            </a:endParaRPr>
          </a:p>
          <a:p>
            <a:pPr lvl="1">
              <a:buFontTx/>
              <a:buChar char="-"/>
            </a:pPr>
            <a:r>
              <a:rPr lang="en-US" sz="1800" dirty="0" err="1" smtClean="0"/>
              <a:t>Découverte</a:t>
            </a:r>
            <a:r>
              <a:rPr lang="en-US" sz="1800" dirty="0" smtClean="0"/>
              <a:t> </a:t>
            </a:r>
            <a:r>
              <a:rPr lang="en-US" sz="1800" dirty="0" err="1" smtClean="0"/>
              <a:t>d’une</a:t>
            </a:r>
            <a:r>
              <a:rPr lang="en-US" sz="1800" dirty="0" smtClean="0"/>
              <a:t> HTA non </a:t>
            </a:r>
            <a:r>
              <a:rPr lang="en-US" sz="1800" dirty="0" err="1" smtClean="0"/>
              <a:t>traitée</a:t>
            </a:r>
            <a:r>
              <a:rPr lang="en-US" sz="1800" dirty="0" smtClean="0"/>
              <a:t>			</a:t>
            </a:r>
            <a:r>
              <a:rPr lang="en-US" sz="1600" dirty="0" smtClean="0">
                <a:solidFill>
                  <a:srgbClr val="FF6600"/>
                </a:solidFill>
                <a:sym typeface="Wingdings" pitchFamily="2" charset="2"/>
              </a:rPr>
              <a:t>	</a:t>
            </a:r>
            <a:r>
              <a:rPr lang="en-US" sz="1600" dirty="0" err="1" smtClean="0">
                <a:solidFill>
                  <a:srgbClr val="FF6600"/>
                </a:solidFill>
                <a:sym typeface="Wingdings" pitchFamily="2" charset="2"/>
              </a:rPr>
              <a:t>Lisitril</a:t>
            </a:r>
            <a:endParaRPr lang="en-US" sz="1800" dirty="0" smtClean="0">
              <a:solidFill>
                <a:srgbClr val="FF6600"/>
              </a:solidFill>
            </a:endParaRPr>
          </a:p>
          <a:p>
            <a:pPr lvl="1">
              <a:buFontTx/>
              <a:buChar char="-"/>
            </a:pPr>
            <a:r>
              <a:rPr lang="en-US" sz="1800" dirty="0" err="1" smtClean="0"/>
              <a:t>Découverte</a:t>
            </a:r>
            <a:r>
              <a:rPr lang="en-US" sz="1800" dirty="0" smtClean="0"/>
              <a:t> d’un </a:t>
            </a:r>
            <a:r>
              <a:rPr lang="en-US" sz="1800" dirty="0" err="1" smtClean="0"/>
              <a:t>syndrôme</a:t>
            </a:r>
            <a:r>
              <a:rPr lang="en-US" sz="1800" dirty="0" smtClean="0"/>
              <a:t> des </a:t>
            </a:r>
            <a:r>
              <a:rPr lang="en-US" sz="1800" dirty="0" err="1" smtClean="0"/>
              <a:t>apnées</a:t>
            </a:r>
            <a:r>
              <a:rPr lang="en-US" sz="1800" dirty="0" smtClean="0"/>
              <a:t> du </a:t>
            </a:r>
            <a:r>
              <a:rPr lang="en-US" sz="1800" dirty="0" err="1" smtClean="0"/>
              <a:t>sommeil</a:t>
            </a:r>
            <a:r>
              <a:rPr lang="en-US" sz="1800" dirty="0" smtClean="0"/>
              <a:t> de </a:t>
            </a:r>
            <a:r>
              <a:rPr lang="en-US" sz="1800" dirty="0" err="1" smtClean="0"/>
              <a:t>degré</a:t>
            </a:r>
            <a:r>
              <a:rPr lang="en-US" sz="1800" dirty="0" smtClean="0"/>
              <a:t> </a:t>
            </a:r>
            <a:r>
              <a:rPr lang="en-US" sz="1800" dirty="0" err="1" smtClean="0"/>
              <a:t>modéré</a:t>
            </a:r>
            <a:r>
              <a:rPr lang="en-US" sz="1800" dirty="0" smtClean="0"/>
              <a:t> à </a:t>
            </a:r>
            <a:r>
              <a:rPr lang="en-US" sz="1800" dirty="0" err="1" smtClean="0"/>
              <a:t>sévère</a:t>
            </a:r>
            <a:r>
              <a:rPr lang="en-US" sz="1800" dirty="0" smtClean="0"/>
              <a:t> (IAH=29/h)</a:t>
            </a:r>
            <a:r>
              <a:rPr lang="en-US" sz="1800" dirty="0" smtClean="0">
                <a:solidFill>
                  <a:srgbClr val="FF6600"/>
                </a:solidFill>
                <a:sym typeface="Wingdings" pitchFamily="2" charset="2"/>
              </a:rPr>
              <a:t>               				</a:t>
            </a:r>
            <a:r>
              <a:rPr lang="en-US" sz="1600" dirty="0" smtClean="0">
                <a:solidFill>
                  <a:srgbClr val="FF6600"/>
                </a:solidFill>
                <a:sym typeface="Wingdings" pitchFamily="2" charset="2"/>
              </a:rPr>
              <a:t> 	CPAP</a:t>
            </a:r>
            <a:endParaRPr lang="en-US" sz="1800" dirty="0" smtClean="0">
              <a:solidFill>
                <a:srgbClr val="FF6600"/>
              </a:solidFill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err="1" smtClean="0">
                <a:sym typeface="Wingdings" pitchFamily="2" charset="2"/>
              </a:rPr>
              <a:t>Echographie</a:t>
            </a:r>
            <a:r>
              <a:rPr lang="en-US" sz="1800" dirty="0" smtClean="0">
                <a:sym typeface="Wingdings" pitchFamily="2" charset="2"/>
              </a:rPr>
              <a:t>: </a:t>
            </a:r>
            <a:r>
              <a:rPr lang="en-US" sz="1800" dirty="0" err="1" smtClean="0">
                <a:sym typeface="Wingdings" pitchFamily="2" charset="2"/>
              </a:rPr>
              <a:t>stéatose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hépatique</a:t>
            </a:r>
            <a:endParaRPr lang="en-US" sz="180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OGD: </a:t>
            </a:r>
            <a:r>
              <a:rPr lang="en-US" sz="1800" dirty="0" err="1" smtClean="0">
                <a:sym typeface="Wingdings" pitchFamily="2" charset="2"/>
              </a:rPr>
              <a:t>oesophagite</a:t>
            </a:r>
            <a:r>
              <a:rPr lang="en-US" sz="1800" dirty="0" smtClean="0">
                <a:sym typeface="Wingdings" pitchFamily="2" charset="2"/>
              </a:rPr>
              <a:t> de reflux      			</a:t>
            </a:r>
            <a:r>
              <a:rPr lang="en-US" sz="1600" dirty="0" smtClean="0">
                <a:solidFill>
                  <a:srgbClr val="FF6600"/>
                </a:solidFill>
                <a:sym typeface="Wingdings" pitchFamily="2" charset="2"/>
              </a:rPr>
              <a:t>	IPP</a:t>
            </a:r>
            <a:r>
              <a:rPr lang="en-US" sz="1800" dirty="0" smtClean="0">
                <a:sym typeface="Wingdings" pitchFamily="2" charset="2"/>
              </a:rPr>
              <a:t>                     </a:t>
            </a:r>
            <a:endParaRPr lang="en-US" sz="1600" dirty="0" smtClean="0">
              <a:solidFill>
                <a:srgbClr val="FF6600"/>
              </a:solidFill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Evaluation </a:t>
            </a:r>
            <a:r>
              <a:rPr lang="en-US" sz="1800" dirty="0" err="1" smtClean="0">
                <a:sym typeface="Wingdings" pitchFamily="2" charset="2"/>
              </a:rPr>
              <a:t>diététique</a:t>
            </a:r>
            <a:endParaRPr lang="en-US" sz="180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Evaluation </a:t>
            </a:r>
            <a:r>
              <a:rPr lang="en-US" sz="1800" dirty="0" err="1" smtClean="0">
                <a:sym typeface="Wingdings" pitchFamily="2" charset="2"/>
              </a:rPr>
              <a:t>psychologique</a:t>
            </a:r>
            <a:r>
              <a:rPr lang="en-US" sz="1800" dirty="0" smtClean="0">
                <a:sym typeface="Wingdings" pitchFamily="2" charset="2"/>
              </a:rPr>
              <a:t>/</a:t>
            </a:r>
            <a:r>
              <a:rPr lang="en-US" sz="1800" dirty="0" err="1" smtClean="0">
                <a:sym typeface="Wingdings" pitchFamily="2" charset="2"/>
              </a:rPr>
              <a:t>psychiatrique</a:t>
            </a: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Risque chirurgical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179624" y="87474"/>
            <a:ext cx="6720747" cy="1026114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091125"/>
              </a:gs>
            </a:gsLst>
            <a:lin ang="5400000" scaled="1"/>
          </a:gradFill>
          <a:ln w="9525" algn="ctr">
            <a:solidFill>
              <a:srgbClr val="234291"/>
            </a:solidFill>
            <a:round/>
            <a:headEnd/>
            <a:tailEnd/>
          </a:ln>
        </p:spPr>
        <p:txBody>
          <a:bodyPr lIns="76194" tIns="38097" rIns="76194" bIns="38097"/>
          <a:lstStyle/>
          <a:p>
            <a:endParaRPr lang="fr-CH"/>
          </a:p>
        </p:txBody>
      </p:sp>
      <p:sp>
        <p:nvSpPr>
          <p:cNvPr id="20483" name="Titre 1"/>
          <p:cNvSpPr>
            <a:spLocks noGrp="1"/>
          </p:cNvSpPr>
          <p:nvPr>
            <p:ph type="title"/>
          </p:nvPr>
        </p:nvSpPr>
        <p:spPr>
          <a:xfrm>
            <a:off x="667566" y="148326"/>
            <a:ext cx="7772400" cy="857250"/>
          </a:xfrm>
        </p:spPr>
        <p:txBody>
          <a:bodyPr/>
          <a:lstStyle/>
          <a:p>
            <a:r>
              <a:rPr lang="fr-CH" dirty="0" smtClean="0"/>
              <a:t>Expérience lausannoise et </a:t>
            </a:r>
            <a:r>
              <a:rPr lang="fr-CH" dirty="0" err="1" smtClean="0"/>
              <a:t>chablaisienne</a:t>
            </a:r>
            <a:endParaRPr lang="fr-CH" dirty="0" smtClean="0"/>
          </a:p>
        </p:txBody>
      </p:sp>
      <p:sp>
        <p:nvSpPr>
          <p:cNvPr id="20484" name="Espace réservé du contenu 2"/>
          <p:cNvSpPr>
            <a:spLocks noGrp="1"/>
          </p:cNvSpPr>
          <p:nvPr>
            <p:ph idx="1"/>
          </p:nvPr>
        </p:nvSpPr>
        <p:spPr>
          <a:xfrm>
            <a:off x="567268" y="1653834"/>
            <a:ext cx="8576733" cy="3780235"/>
          </a:xfrm>
        </p:spPr>
        <p:txBody>
          <a:bodyPr/>
          <a:lstStyle/>
          <a:p>
            <a:pPr>
              <a:buFontTx/>
              <a:buNone/>
            </a:pPr>
            <a:r>
              <a:rPr lang="fr-CH" dirty="0" smtClean="0"/>
              <a:t>2491 patients opérés de Jan 1999 à </a:t>
            </a:r>
            <a:r>
              <a:rPr lang="fr-CH" dirty="0" err="1" smtClean="0"/>
              <a:t>Déc</a:t>
            </a:r>
            <a:r>
              <a:rPr lang="fr-CH" dirty="0" smtClean="0"/>
              <a:t> 2018</a:t>
            </a:r>
          </a:p>
          <a:p>
            <a:pPr>
              <a:buFontTx/>
              <a:buNone/>
            </a:pPr>
            <a:endParaRPr lang="fr-CH" dirty="0" smtClean="0"/>
          </a:p>
          <a:p>
            <a:pPr lvl="2"/>
            <a:r>
              <a:rPr lang="fr-CH" sz="2300" dirty="0" smtClean="0"/>
              <a:t>2430 laparoscopie     /     61 laparotomie</a:t>
            </a:r>
          </a:p>
          <a:p>
            <a:pPr lvl="2"/>
            <a:r>
              <a:rPr lang="fr-CH" sz="2300" dirty="0" smtClean="0"/>
              <a:t>2201 procédures primaires     /     290 </a:t>
            </a:r>
            <a:r>
              <a:rPr lang="fr-CH" sz="2300" dirty="0" err="1" smtClean="0"/>
              <a:t>réopération</a:t>
            </a:r>
            <a:endParaRPr lang="fr-CH" sz="2300" dirty="0" smtClean="0"/>
          </a:p>
          <a:p>
            <a:pPr lvl="2"/>
            <a:endParaRPr lang="fr-CH" sz="2300" dirty="0" smtClean="0"/>
          </a:p>
          <a:p>
            <a:pPr lvl="2"/>
            <a:r>
              <a:rPr lang="fr-CH" sz="2300" dirty="0" smtClean="0">
                <a:solidFill>
                  <a:srgbClr val="FFC000"/>
                </a:solidFill>
              </a:rPr>
              <a:t>658 patients </a:t>
            </a:r>
            <a:r>
              <a:rPr lang="fr-CH" sz="2300" dirty="0" err="1" smtClean="0">
                <a:solidFill>
                  <a:srgbClr val="FFC000"/>
                </a:solidFill>
              </a:rPr>
              <a:t>operés</a:t>
            </a:r>
            <a:r>
              <a:rPr lang="fr-CH" sz="2300" dirty="0" smtClean="0">
                <a:solidFill>
                  <a:srgbClr val="FFC000"/>
                </a:solidFill>
              </a:rPr>
              <a:t> avant 2006</a:t>
            </a:r>
          </a:p>
          <a:p>
            <a:pPr lvl="3">
              <a:buNone/>
            </a:pPr>
            <a:r>
              <a:rPr lang="fr-CH" sz="2300" dirty="0" smtClean="0">
                <a:solidFill>
                  <a:srgbClr val="FFC000"/>
                </a:solidFill>
              </a:rPr>
              <a:t>	</a:t>
            </a:r>
            <a:r>
              <a:rPr lang="fr-CH" sz="2000" dirty="0" smtClean="0">
                <a:solidFill>
                  <a:srgbClr val="FFC000"/>
                </a:solidFill>
              </a:rPr>
              <a:t>		</a:t>
            </a:r>
            <a:r>
              <a:rPr lang="fr-CH" dirty="0" smtClean="0">
                <a:solidFill>
                  <a:srgbClr val="FFC000"/>
                </a:solidFill>
              </a:rPr>
              <a:t>	</a:t>
            </a:r>
            <a:r>
              <a:rPr lang="fr-CH" dirty="0" smtClean="0"/>
              <a:t> </a:t>
            </a:r>
          </a:p>
        </p:txBody>
      </p:sp>
      <p:pic>
        <p:nvPicPr>
          <p:cNvPr id="5" name="Image 4" descr="Logo HRC haute ré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23595" y="303498"/>
            <a:ext cx="736081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73" y="141480"/>
            <a:ext cx="7772400" cy="857250"/>
          </a:xfrm>
        </p:spPr>
        <p:txBody>
          <a:bodyPr/>
          <a:lstStyle/>
          <a:p>
            <a:r>
              <a:rPr lang="fr-CH" dirty="0" smtClean="0"/>
              <a:t>Morbidité / mortalité précoces</a:t>
            </a:r>
            <a:endParaRPr lang="fr-CH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603560" y="1113588"/>
          <a:ext cx="7808868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812249" y="1275607"/>
            <a:ext cx="2560284" cy="38471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dirty="0" smtClean="0"/>
              <a:t>N = 2406</a:t>
            </a:r>
            <a:endParaRPr lang="fr-C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603" y="2000763"/>
            <a:ext cx="7296811" cy="315470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r>
              <a:rPr lang="fr-CH" dirty="0" smtClean="0"/>
              <a:t>Base de données prospective incluant tous les patients opérés d’un RYGB au CHUV et à l’HRC depuis 1999</a:t>
            </a:r>
          </a:p>
          <a:p>
            <a:r>
              <a:rPr lang="fr-CH" dirty="0" smtClean="0"/>
              <a:t>Analyse rétrospective des données des patients opérés avant 2005</a:t>
            </a:r>
          </a:p>
          <a:p>
            <a:pPr lvl="1"/>
            <a:r>
              <a:rPr lang="fr-CH" dirty="0" smtClean="0"/>
              <a:t>Données </a:t>
            </a:r>
            <a:r>
              <a:rPr lang="fr-CH" dirty="0" err="1" smtClean="0"/>
              <a:t>pré-opératoires</a:t>
            </a:r>
            <a:r>
              <a:rPr lang="fr-CH" dirty="0" smtClean="0"/>
              <a:t> </a:t>
            </a:r>
          </a:p>
          <a:p>
            <a:pPr lvl="1"/>
            <a:r>
              <a:rPr lang="fr-CH" dirty="0" smtClean="0"/>
              <a:t>Evolution du poids</a:t>
            </a:r>
          </a:p>
          <a:p>
            <a:pPr lvl="1"/>
            <a:r>
              <a:rPr lang="fr-CH" dirty="0" smtClean="0"/>
              <a:t>Evolution des </a:t>
            </a:r>
            <a:r>
              <a:rPr lang="fr-CH" dirty="0" err="1" smtClean="0"/>
              <a:t>comorbidités</a:t>
            </a:r>
            <a:r>
              <a:rPr lang="fr-CH" dirty="0" smtClean="0"/>
              <a:t> et de la qualité de vie</a:t>
            </a:r>
          </a:p>
          <a:p>
            <a:pPr lvl="1"/>
            <a:r>
              <a:rPr lang="fr-CH" dirty="0" smtClean="0"/>
              <a:t>Complications à long terme</a:t>
            </a:r>
          </a:p>
          <a:p>
            <a:r>
              <a:rPr lang="fr-CH" dirty="0" smtClean="0"/>
              <a:t>Perdu de vue: pas vu depuis &gt; 12 mois</a:t>
            </a:r>
          </a:p>
          <a:p>
            <a:r>
              <a:rPr lang="fr-CH" dirty="0" smtClean="0"/>
              <a:t>Exclu: aucun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79" y="141480"/>
            <a:ext cx="7772356" cy="16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199" y="195488"/>
            <a:ext cx="2064254" cy="1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47708" y="357188"/>
            <a:ext cx="5184576" cy="59412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091125"/>
              </a:gs>
            </a:gsLst>
            <a:lin ang="5400000" scaled="1"/>
          </a:gradFill>
          <a:ln w="9525" algn="ctr">
            <a:solidFill>
              <a:srgbClr val="234291"/>
            </a:solidFill>
            <a:round/>
            <a:headEnd/>
            <a:tailEnd/>
          </a:ln>
        </p:spPr>
        <p:txBody>
          <a:bodyPr lIns="76194" tIns="38097" rIns="76194" bIns="38097"/>
          <a:lstStyle/>
          <a:p>
            <a:endParaRPr lang="fr-CH"/>
          </a:p>
        </p:txBody>
      </p:sp>
      <p:sp>
        <p:nvSpPr>
          <p:cNvPr id="20483" name="Titre 1"/>
          <p:cNvSpPr>
            <a:spLocks noGrp="1"/>
          </p:cNvSpPr>
          <p:nvPr>
            <p:ph type="title"/>
          </p:nvPr>
        </p:nvSpPr>
        <p:spPr>
          <a:xfrm>
            <a:off x="667566" y="202332"/>
            <a:ext cx="7772400" cy="857250"/>
          </a:xfrm>
        </p:spPr>
        <p:txBody>
          <a:bodyPr/>
          <a:lstStyle/>
          <a:p>
            <a:r>
              <a:rPr lang="fr-CH" dirty="0" err="1" smtClean="0"/>
              <a:t>Anthropometric</a:t>
            </a:r>
            <a:r>
              <a:rPr lang="fr-CH" dirty="0" smtClean="0"/>
              <a:t> data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5799" y="1005576"/>
            <a:ext cx="8458201" cy="3086100"/>
          </a:xfrm>
        </p:spPr>
        <p:txBody>
          <a:bodyPr/>
          <a:lstStyle/>
          <a:p>
            <a:pPr>
              <a:buNone/>
            </a:pPr>
            <a:r>
              <a:rPr lang="fr-CH" sz="2300" dirty="0" err="1" smtClean="0"/>
              <a:t>Number</a:t>
            </a:r>
            <a:r>
              <a:rPr lang="fr-CH" sz="2300" dirty="0" smtClean="0"/>
              <a:t> of patients				658</a:t>
            </a:r>
          </a:p>
          <a:p>
            <a:pPr>
              <a:buNone/>
            </a:pPr>
            <a:r>
              <a:rPr lang="fr-CH" sz="2300" dirty="0" smtClean="0"/>
              <a:t>Males / </a:t>
            </a:r>
            <a:r>
              <a:rPr lang="fr-CH" sz="2300" dirty="0" err="1" smtClean="0"/>
              <a:t>females</a:t>
            </a:r>
            <a:r>
              <a:rPr lang="fr-CH" sz="2300" dirty="0" smtClean="0"/>
              <a:t>				145 / 513</a:t>
            </a:r>
          </a:p>
          <a:p>
            <a:pPr>
              <a:buNone/>
            </a:pPr>
            <a:r>
              <a:rPr lang="fr-CH" sz="2300" dirty="0" err="1" smtClean="0"/>
              <a:t>Mean</a:t>
            </a:r>
            <a:r>
              <a:rPr lang="fr-CH" sz="2300" dirty="0" smtClean="0"/>
              <a:t> </a:t>
            </a:r>
            <a:r>
              <a:rPr lang="fr-CH" sz="2300" dirty="0" err="1" smtClean="0"/>
              <a:t>weight</a:t>
            </a:r>
            <a:r>
              <a:rPr lang="fr-CH" sz="2300" dirty="0" smtClean="0"/>
              <a:t> (range)				123 (52 - 227)</a:t>
            </a:r>
          </a:p>
          <a:p>
            <a:pPr>
              <a:buNone/>
            </a:pPr>
            <a:r>
              <a:rPr lang="fr-CH" sz="2300" dirty="0" err="1" smtClean="0"/>
              <a:t>Mean</a:t>
            </a:r>
            <a:r>
              <a:rPr lang="fr-CH" sz="2300" dirty="0" smtClean="0"/>
              <a:t> BMI (range)				45.5 (17.7 - 73.4)</a:t>
            </a:r>
          </a:p>
          <a:p>
            <a:pPr>
              <a:buNone/>
            </a:pPr>
            <a:endParaRPr lang="fr-CH" sz="2300" dirty="0" smtClean="0"/>
          </a:p>
          <a:p>
            <a:pPr>
              <a:buNone/>
            </a:pPr>
            <a:r>
              <a:rPr lang="fr-CH" sz="2300" dirty="0" err="1" smtClean="0"/>
              <a:t>Mean</a:t>
            </a:r>
            <a:r>
              <a:rPr lang="fr-CH" sz="2300" dirty="0" smtClean="0"/>
              <a:t> BMI (range) / </a:t>
            </a:r>
            <a:r>
              <a:rPr lang="fr-CH" sz="2300" dirty="0" err="1" smtClean="0"/>
              <a:t>primary</a:t>
            </a:r>
            <a:r>
              <a:rPr lang="fr-CH" sz="2300" dirty="0" smtClean="0"/>
              <a:t>			45.9 (34 – 73.4)</a:t>
            </a:r>
          </a:p>
          <a:p>
            <a:pPr>
              <a:buNone/>
            </a:pPr>
            <a:r>
              <a:rPr lang="fr-CH" sz="2300" dirty="0" err="1" smtClean="0"/>
              <a:t>Mean</a:t>
            </a:r>
            <a:r>
              <a:rPr lang="fr-CH" sz="2300" dirty="0" smtClean="0"/>
              <a:t> initial BMI (</a:t>
            </a:r>
            <a:r>
              <a:rPr lang="fr-CH" sz="2300" dirty="0" err="1" smtClean="0"/>
              <a:t>redos</a:t>
            </a:r>
            <a:r>
              <a:rPr lang="fr-CH" sz="2300" dirty="0" smtClean="0"/>
              <a:t>)			44.8 (34.4 - 54.4)</a:t>
            </a:r>
            <a:r>
              <a:rPr lang="fr-CH" dirty="0" smtClean="0"/>
              <a:t>								</a:t>
            </a:r>
            <a:endParaRPr lang="fr-CH" dirty="0"/>
          </a:p>
        </p:txBody>
      </p:sp>
      <p:pic>
        <p:nvPicPr>
          <p:cNvPr id="6" name="Image 5" descr="Logo HRC haute ré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12072" y="4856118"/>
            <a:ext cx="44164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200" i="1" dirty="0" err="1" smtClean="0">
                <a:solidFill>
                  <a:srgbClr val="FF9999"/>
                </a:solidFill>
              </a:rPr>
              <a:t>Duvoisin</a:t>
            </a:r>
            <a:r>
              <a:rPr lang="fr-CH" sz="1200" i="1" dirty="0" smtClean="0">
                <a:solidFill>
                  <a:srgbClr val="FF9999"/>
                </a:solidFill>
              </a:rPr>
              <a:t> et al. Ann </a:t>
            </a:r>
            <a:r>
              <a:rPr lang="fr-CH" sz="1200" i="1" dirty="0" err="1" smtClean="0">
                <a:solidFill>
                  <a:srgbClr val="FF9999"/>
                </a:solidFill>
              </a:rPr>
              <a:t>Surg</a:t>
            </a:r>
            <a:r>
              <a:rPr lang="fr-CH" sz="1200" i="1" dirty="0" smtClean="0">
                <a:solidFill>
                  <a:srgbClr val="FF9999"/>
                </a:solidFill>
              </a:rPr>
              <a:t>  2018</a:t>
            </a:r>
            <a:endParaRPr lang="fr-CH" sz="1200" i="1" dirty="0">
              <a:solidFill>
                <a:srgbClr val="FF99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3559" y="3946726"/>
            <a:ext cx="8000889" cy="692491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ctr"/>
            <a:r>
              <a:rPr lang="fr-CH" dirty="0" smtClean="0">
                <a:solidFill>
                  <a:srgbClr val="FFC000"/>
                </a:solidFill>
              </a:rPr>
              <a:t>Tous les patients ont atteint au moins 10 ans de suivi</a:t>
            </a:r>
          </a:p>
          <a:p>
            <a:pPr algn="ctr"/>
            <a:r>
              <a:rPr lang="fr-CH" dirty="0" smtClean="0">
                <a:solidFill>
                  <a:srgbClr val="FFC000"/>
                </a:solidFill>
              </a:rPr>
              <a:t>Données disponibles à 10 ans pour 91 % des patients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139731" y="303498"/>
            <a:ext cx="4800533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141480"/>
            <a:ext cx="7772400" cy="857250"/>
          </a:xfrm>
        </p:spPr>
        <p:txBody>
          <a:bodyPr/>
          <a:lstStyle/>
          <a:p>
            <a:r>
              <a:rPr lang="fr-CH" dirty="0" err="1" smtClean="0"/>
              <a:t>Survival</a:t>
            </a:r>
            <a:r>
              <a:rPr lang="fr-CH" dirty="0" smtClean="0"/>
              <a:t> over time</a:t>
            </a:r>
            <a:endParaRPr lang="fr-CH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347531" y="1363080"/>
          <a:ext cx="8320924" cy="363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99660" y="951571"/>
            <a:ext cx="7424825" cy="38471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dirty="0" err="1" smtClean="0"/>
              <a:t>Number</a:t>
            </a:r>
            <a:r>
              <a:rPr lang="fr-CH" dirty="0" smtClean="0"/>
              <a:t> of patients </a:t>
            </a:r>
            <a:r>
              <a:rPr lang="fr-CH" dirty="0" err="1" smtClean="0"/>
              <a:t>deceased</a:t>
            </a:r>
            <a:r>
              <a:rPr lang="fr-CH" dirty="0" smtClean="0"/>
              <a:t> @ 10 </a:t>
            </a:r>
            <a:r>
              <a:rPr lang="fr-CH" dirty="0" err="1" smtClean="0"/>
              <a:t>years</a:t>
            </a:r>
            <a:r>
              <a:rPr lang="fr-CH" dirty="0" smtClean="0"/>
              <a:t>: 33 (5 %)</a:t>
            </a:r>
            <a:endParaRPr lang="fr-CH" dirty="0"/>
          </a:p>
        </p:txBody>
      </p:sp>
      <p:pic>
        <p:nvPicPr>
          <p:cNvPr id="7" name="Image 6" descr="Logo HRC haute réso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12072" y="4856118"/>
            <a:ext cx="44164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200" i="1" dirty="0" err="1" smtClean="0">
                <a:solidFill>
                  <a:srgbClr val="FF9999"/>
                </a:solidFill>
              </a:rPr>
              <a:t>Duvoisin</a:t>
            </a:r>
            <a:r>
              <a:rPr lang="fr-CH" sz="1200" i="1" dirty="0" smtClean="0">
                <a:solidFill>
                  <a:srgbClr val="FF9999"/>
                </a:solidFill>
              </a:rPr>
              <a:t> et al. Ann </a:t>
            </a:r>
            <a:r>
              <a:rPr lang="fr-CH" sz="1200" i="1" dirty="0" err="1" smtClean="0">
                <a:solidFill>
                  <a:srgbClr val="FF9999"/>
                </a:solidFill>
              </a:rPr>
              <a:t>Surg</a:t>
            </a:r>
            <a:r>
              <a:rPr lang="fr-CH" sz="1200" i="1" dirty="0" smtClean="0">
                <a:solidFill>
                  <a:srgbClr val="FF9999"/>
                </a:solidFill>
              </a:rPr>
              <a:t>  2018</a:t>
            </a:r>
            <a:endParaRPr lang="fr-CH" sz="1200" i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07637" y="411510"/>
            <a:ext cx="646471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249492"/>
            <a:ext cx="7772400" cy="857250"/>
          </a:xfrm>
        </p:spPr>
        <p:txBody>
          <a:bodyPr/>
          <a:lstStyle/>
          <a:p>
            <a:r>
              <a:rPr lang="fr-CH" dirty="0" err="1" smtClean="0"/>
              <a:t>Overall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</a:t>
            </a:r>
            <a:r>
              <a:rPr lang="fr-CH" dirty="0" err="1" smtClean="0"/>
              <a:t>mean</a:t>
            </a:r>
            <a:r>
              <a:rPr lang="fr-CH" dirty="0" smtClean="0"/>
              <a:t> BMI</a:t>
            </a:r>
            <a:endParaRPr lang="fr-CH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475546" y="1329612"/>
          <a:ext cx="8384932" cy="351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 descr="Logo HRC haute réso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12072" y="4856118"/>
            <a:ext cx="44164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200" i="1" dirty="0" err="1" smtClean="0">
                <a:solidFill>
                  <a:srgbClr val="FF9999"/>
                </a:solidFill>
              </a:rPr>
              <a:t>Duvoisin</a:t>
            </a:r>
            <a:r>
              <a:rPr lang="fr-CH" sz="1200" i="1" dirty="0" smtClean="0">
                <a:solidFill>
                  <a:srgbClr val="FF9999"/>
                </a:solidFill>
              </a:rPr>
              <a:t> et al. Ann </a:t>
            </a:r>
            <a:r>
              <a:rPr lang="fr-CH" sz="1200" i="1" dirty="0" err="1" smtClean="0">
                <a:solidFill>
                  <a:srgbClr val="FF9999"/>
                </a:solidFill>
              </a:rPr>
              <a:t>Surg</a:t>
            </a:r>
            <a:r>
              <a:rPr lang="fr-CH" sz="1200" i="1" dirty="0" smtClean="0">
                <a:solidFill>
                  <a:srgbClr val="FF9999"/>
                </a:solidFill>
              </a:rPr>
              <a:t>  2018</a:t>
            </a:r>
            <a:endParaRPr lang="fr-CH" sz="1200" i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95580" y="141480"/>
            <a:ext cx="7488832" cy="108012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195486"/>
            <a:ext cx="7772400" cy="857250"/>
          </a:xfrm>
        </p:spPr>
        <p:txBody>
          <a:bodyPr/>
          <a:lstStyle/>
          <a:p>
            <a:r>
              <a:rPr lang="fr-CH" dirty="0" err="1" smtClean="0"/>
              <a:t>Primary</a:t>
            </a:r>
            <a:r>
              <a:rPr lang="fr-CH" dirty="0" smtClean="0"/>
              <a:t> RYGBP</a:t>
            </a:r>
            <a:br>
              <a:rPr lang="fr-CH" dirty="0" smtClean="0"/>
            </a:br>
            <a:r>
              <a:rPr lang="fr-CH" dirty="0" smtClean="0"/>
              <a:t>% total Body </a:t>
            </a:r>
            <a:r>
              <a:rPr lang="fr-CH" dirty="0" err="1" smtClean="0"/>
              <a:t>weight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endParaRPr lang="fr-CH" dirty="0"/>
          </a:p>
        </p:txBody>
      </p:sp>
      <p:pic>
        <p:nvPicPr>
          <p:cNvPr id="5" name="Image 4" descr="Logo HRC haute ré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graphicFrame>
        <p:nvGraphicFramePr>
          <p:cNvPr id="7" name="Graphique 6"/>
          <p:cNvGraphicFramePr/>
          <p:nvPr/>
        </p:nvGraphicFramePr>
        <p:xfrm>
          <a:off x="155509" y="1437624"/>
          <a:ext cx="86409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059944" y="1307400"/>
            <a:ext cx="3776420" cy="38471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dirty="0" smtClean="0"/>
              <a:t>N = 569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2715794" y="4029913"/>
            <a:ext cx="7232804" cy="692491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dirty="0" smtClean="0"/>
              <a:t>BWL &lt; 20 % @ 10 </a:t>
            </a:r>
            <a:r>
              <a:rPr lang="fr-CH" dirty="0" err="1" smtClean="0"/>
              <a:t>years</a:t>
            </a:r>
            <a:r>
              <a:rPr lang="fr-CH" dirty="0" smtClean="0"/>
              <a:t>: </a:t>
            </a:r>
            <a:r>
              <a:rPr lang="fr-CH" dirty="0" smtClean="0">
                <a:solidFill>
                  <a:srgbClr val="FFFF00"/>
                </a:solidFill>
              </a:rPr>
              <a:t>19,0 %                    </a:t>
            </a:r>
          </a:p>
          <a:p>
            <a:r>
              <a:rPr lang="fr-CH" dirty="0" smtClean="0"/>
              <a:t>BWL &lt; 10 % @ 10 </a:t>
            </a:r>
            <a:r>
              <a:rPr lang="fr-CH" dirty="0" err="1" smtClean="0"/>
              <a:t>years</a:t>
            </a:r>
            <a:r>
              <a:rPr lang="fr-CH" dirty="0" smtClean="0"/>
              <a:t>: </a:t>
            </a:r>
            <a:r>
              <a:rPr lang="fr-CH" dirty="0" smtClean="0">
                <a:solidFill>
                  <a:srgbClr val="FF6600"/>
                </a:solidFill>
              </a:rPr>
              <a:t>4,2 %</a:t>
            </a:r>
            <a:endParaRPr lang="fr-CH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12072" y="4856118"/>
            <a:ext cx="44164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200" i="1" dirty="0" err="1" smtClean="0">
                <a:solidFill>
                  <a:srgbClr val="FF9999"/>
                </a:solidFill>
              </a:rPr>
              <a:t>Duvoisin</a:t>
            </a:r>
            <a:r>
              <a:rPr lang="fr-CH" sz="1200" i="1" dirty="0" smtClean="0">
                <a:solidFill>
                  <a:srgbClr val="FF9999"/>
                </a:solidFill>
              </a:rPr>
              <a:t> et al. Ann </a:t>
            </a:r>
            <a:r>
              <a:rPr lang="fr-CH" sz="1200" i="1" dirty="0" err="1" smtClean="0">
                <a:solidFill>
                  <a:srgbClr val="FF9999"/>
                </a:solidFill>
              </a:rPr>
              <a:t>Surg</a:t>
            </a:r>
            <a:r>
              <a:rPr lang="fr-CH" sz="1200" i="1" dirty="0" smtClean="0">
                <a:solidFill>
                  <a:srgbClr val="FF9999"/>
                </a:solidFill>
              </a:rPr>
              <a:t>  2018</a:t>
            </a:r>
            <a:endParaRPr lang="fr-CH" sz="1200" i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47531" y="195486"/>
            <a:ext cx="8512946" cy="108012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545" y="249492"/>
            <a:ext cx="8238684" cy="857250"/>
          </a:xfrm>
        </p:spPr>
        <p:txBody>
          <a:bodyPr/>
          <a:lstStyle/>
          <a:p>
            <a:r>
              <a:rPr lang="fr-CH" dirty="0" err="1" smtClean="0"/>
              <a:t>Primary</a:t>
            </a:r>
            <a:r>
              <a:rPr lang="fr-CH" dirty="0" smtClean="0"/>
              <a:t> RYGBP</a:t>
            </a:r>
            <a:br>
              <a:rPr lang="fr-CH" dirty="0" smtClean="0"/>
            </a:br>
            <a:r>
              <a:rPr lang="fr-CH" dirty="0" smtClean="0"/>
              <a:t>Distribution of total body </a:t>
            </a:r>
            <a:r>
              <a:rPr lang="fr-CH" dirty="0" err="1" smtClean="0"/>
              <a:t>weight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endParaRPr lang="fr-CH" dirty="0"/>
          </a:p>
        </p:txBody>
      </p:sp>
      <p:pic>
        <p:nvPicPr>
          <p:cNvPr id="4" name="Image 3" descr="Logo HRC haute ré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graphicFrame>
        <p:nvGraphicFramePr>
          <p:cNvPr id="7" name="Graphique 6"/>
          <p:cNvGraphicFramePr/>
          <p:nvPr/>
        </p:nvGraphicFramePr>
        <p:xfrm>
          <a:off x="539552" y="1437624"/>
          <a:ext cx="8192910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212072" y="4856118"/>
            <a:ext cx="4416491" cy="26160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fr-CH" sz="1200" i="1" dirty="0" err="1" smtClean="0">
                <a:solidFill>
                  <a:srgbClr val="FF9999"/>
                </a:solidFill>
              </a:rPr>
              <a:t>Duvoisin</a:t>
            </a:r>
            <a:r>
              <a:rPr lang="fr-CH" sz="1200" i="1" dirty="0" smtClean="0">
                <a:solidFill>
                  <a:srgbClr val="FF9999"/>
                </a:solidFill>
              </a:rPr>
              <a:t> et al. Ann </a:t>
            </a:r>
            <a:r>
              <a:rPr lang="fr-CH" sz="1200" i="1" dirty="0" err="1" smtClean="0">
                <a:solidFill>
                  <a:srgbClr val="FF9999"/>
                </a:solidFill>
              </a:rPr>
              <a:t>Surg</a:t>
            </a:r>
            <a:r>
              <a:rPr lang="fr-CH" sz="1200" i="1" dirty="0" smtClean="0">
                <a:solidFill>
                  <a:srgbClr val="FF9999"/>
                </a:solidFill>
              </a:rPr>
              <a:t>  2018</a:t>
            </a:r>
            <a:endParaRPr lang="fr-CH" sz="1200" i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15795" y="249492"/>
            <a:ext cx="3648405" cy="540060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fr-CH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566" y="87474"/>
            <a:ext cx="7772400" cy="857250"/>
          </a:xfrm>
        </p:spPr>
        <p:txBody>
          <a:bodyPr/>
          <a:lstStyle/>
          <a:p>
            <a:r>
              <a:rPr lang="fr-CH" dirty="0" err="1" smtClean="0"/>
              <a:t>Comorbidities</a:t>
            </a:r>
            <a:endParaRPr lang="fr-CH" dirty="0"/>
          </a:p>
        </p:txBody>
      </p:sp>
      <p:pic>
        <p:nvPicPr>
          <p:cNvPr id="4" name="Image 3" descr="Logo HRC haute ré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70" y="4793731"/>
            <a:ext cx="1243630" cy="349771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/>
        </p:nvGraphicFramePr>
        <p:xfrm>
          <a:off x="923595" y="1167594"/>
          <a:ext cx="72968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67566" y="303498"/>
            <a:ext cx="7872875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141480"/>
            <a:ext cx="7772400" cy="857250"/>
          </a:xfrm>
        </p:spPr>
        <p:txBody>
          <a:bodyPr/>
          <a:lstStyle/>
          <a:p>
            <a:r>
              <a:rPr lang="fr-CH" dirty="0" smtClean="0"/>
              <a:t>1991 NIH consensus </a:t>
            </a:r>
            <a:r>
              <a:rPr lang="fr-CH" dirty="0" err="1" smtClean="0"/>
              <a:t>conference</a:t>
            </a:r>
            <a:endParaRPr lang="fr-CH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85801" y="1167594"/>
            <a:ext cx="4270243" cy="3086100"/>
          </a:xfrm>
        </p:spPr>
        <p:txBody>
          <a:bodyPr/>
          <a:lstStyle/>
          <a:p>
            <a:r>
              <a:rPr lang="fr-CH" dirty="0" smtClean="0"/>
              <a:t>14 membres du comité de développement</a:t>
            </a:r>
          </a:p>
          <a:p>
            <a:pPr lvl="1"/>
            <a:r>
              <a:rPr lang="fr-CH" dirty="0" smtClean="0"/>
              <a:t>1 seul chirurgien actif (non spécialisé)</a:t>
            </a:r>
          </a:p>
          <a:p>
            <a:r>
              <a:rPr lang="fr-CH" dirty="0" smtClean="0"/>
              <a:t>Exposés sur les traitements à disposition à l’époque (conservateurs et chirurgicaux)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270" y="1221600"/>
            <a:ext cx="2790128" cy="345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616" y="195486"/>
            <a:ext cx="6912768" cy="648072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468"/>
            <a:ext cx="7772400" cy="85725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: option </a:t>
            </a:r>
            <a:r>
              <a:rPr lang="en-US" dirty="0" err="1" smtClean="0"/>
              <a:t>retenue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005576"/>
            <a:ext cx="7772400" cy="3086100"/>
          </a:xfrm>
        </p:spPr>
        <p:txBody>
          <a:bodyPr/>
          <a:lstStyle/>
          <a:p>
            <a:r>
              <a:rPr lang="en-US" sz="2400" dirty="0" smtClean="0"/>
              <a:t>Bypass </a:t>
            </a:r>
            <a:r>
              <a:rPr lang="en-US" sz="2400" dirty="0" err="1" smtClean="0"/>
              <a:t>gastrique</a:t>
            </a:r>
            <a:r>
              <a:rPr lang="en-US" sz="2400" dirty="0" smtClean="0"/>
              <a:t> avec </a:t>
            </a:r>
            <a:r>
              <a:rPr lang="en-US" sz="2400" dirty="0" err="1" smtClean="0"/>
              <a:t>anse</a:t>
            </a:r>
            <a:r>
              <a:rPr lang="en-US" sz="2400" dirty="0" smtClean="0"/>
              <a:t> </a:t>
            </a:r>
            <a:r>
              <a:rPr lang="en-US" sz="2400" dirty="0" err="1" smtClean="0"/>
              <a:t>biliopancréatique</a:t>
            </a:r>
            <a:r>
              <a:rPr lang="en-US" sz="2400" dirty="0" smtClean="0"/>
              <a:t> longue (100 cm)</a:t>
            </a:r>
          </a:p>
          <a:p>
            <a:r>
              <a:rPr lang="en-US" sz="2400" dirty="0" err="1" smtClean="0"/>
              <a:t>Cholécystectomie</a:t>
            </a:r>
            <a:r>
              <a:rPr lang="en-US" sz="2400" dirty="0" smtClean="0"/>
              <a:t> </a:t>
            </a:r>
            <a:r>
              <a:rPr lang="en-US" sz="2400" dirty="0" err="1" smtClean="0"/>
              <a:t>prophylactique</a:t>
            </a:r>
            <a:r>
              <a:rPr lang="en-US" sz="2400" dirty="0" smtClean="0"/>
              <a:t> de </a:t>
            </a:r>
            <a:r>
              <a:rPr lang="en-US" sz="2400" dirty="0" err="1" smtClean="0"/>
              <a:t>principe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Séjour</a:t>
            </a:r>
            <a:r>
              <a:rPr lang="en-US" sz="2400" dirty="0" smtClean="0"/>
              <a:t> </a:t>
            </a:r>
            <a:r>
              <a:rPr lang="en-US" sz="2400" dirty="0" err="1" smtClean="0"/>
              <a:t>hospitalier</a:t>
            </a:r>
            <a:r>
              <a:rPr lang="en-US" sz="2400" dirty="0" smtClean="0"/>
              <a:t>: 3 </a:t>
            </a:r>
            <a:r>
              <a:rPr lang="en-US" sz="2400" dirty="0" err="1" smtClean="0"/>
              <a:t>jours</a:t>
            </a:r>
            <a:endParaRPr lang="en-US" sz="2400" dirty="0" smtClean="0"/>
          </a:p>
          <a:p>
            <a:r>
              <a:rPr lang="en-US" sz="2400" dirty="0" smtClean="0"/>
              <a:t>Pas de complication </a:t>
            </a:r>
            <a:r>
              <a:rPr lang="en-US" sz="2400" dirty="0" err="1" smtClean="0"/>
              <a:t>péri</a:t>
            </a:r>
            <a:r>
              <a:rPr lang="en-US" sz="2400" dirty="0" smtClean="0"/>
              <a:t>/</a:t>
            </a:r>
            <a:r>
              <a:rPr lang="en-US" sz="2400" dirty="0" err="1" smtClean="0"/>
              <a:t>postopératoire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Traitement</a:t>
            </a:r>
            <a:r>
              <a:rPr lang="en-US" sz="2400" dirty="0" smtClean="0"/>
              <a:t> à la sortie:</a:t>
            </a:r>
          </a:p>
          <a:p>
            <a:pPr lvl="1"/>
            <a:r>
              <a:rPr lang="en-US" sz="2000" dirty="0" smtClean="0"/>
              <a:t>Stop </a:t>
            </a:r>
            <a:r>
              <a:rPr lang="en-US" sz="2000" dirty="0" err="1" smtClean="0"/>
              <a:t>antidiabétiques</a:t>
            </a:r>
            <a:r>
              <a:rPr lang="en-US" sz="2000" dirty="0" smtClean="0"/>
              <a:t> et </a:t>
            </a:r>
            <a:r>
              <a:rPr lang="en-US" sz="2000" dirty="0" err="1" smtClean="0"/>
              <a:t>lisipril</a:t>
            </a:r>
            <a:r>
              <a:rPr lang="en-US" sz="2000" dirty="0" smtClean="0"/>
              <a:t>. </a:t>
            </a:r>
            <a:r>
              <a:rPr lang="en-US" sz="2000" dirty="0" err="1" smtClean="0"/>
              <a:t>Bilol</a:t>
            </a:r>
            <a:r>
              <a:rPr lang="en-US" sz="2000" dirty="0" smtClean="0"/>
              <a:t> 10 mg/j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31574" y="195486"/>
            <a:ext cx="7680853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509" y="33468"/>
            <a:ext cx="8860521" cy="85725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: 2 </a:t>
            </a:r>
            <a:r>
              <a:rPr lang="en-US" dirty="0" err="1" smtClean="0"/>
              <a:t>ans</a:t>
            </a:r>
            <a:r>
              <a:rPr lang="en-US" dirty="0" smtClean="0"/>
              <a:t> post RYGB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8376" y="1141834"/>
            <a:ext cx="8458200" cy="3086100"/>
          </a:xfrm>
        </p:spPr>
        <p:txBody>
          <a:bodyPr/>
          <a:lstStyle/>
          <a:p>
            <a:r>
              <a:rPr lang="en-US" sz="2000" dirty="0" err="1" smtClean="0"/>
              <a:t>Poids</a:t>
            </a:r>
            <a:r>
              <a:rPr lang="en-US" sz="2000" dirty="0" smtClean="0"/>
              <a:t>: 85 kg (BMI = 26,5)</a:t>
            </a:r>
          </a:p>
          <a:p>
            <a:r>
              <a:rPr lang="en-US" sz="2000" dirty="0" err="1" smtClean="0"/>
              <a:t>Diabète</a:t>
            </a:r>
            <a:r>
              <a:rPr lang="en-US" sz="2000" dirty="0" smtClean="0"/>
              <a:t> en </a:t>
            </a:r>
            <a:r>
              <a:rPr lang="en-US" sz="2000" dirty="0" err="1" smtClean="0"/>
              <a:t>rémission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</a:t>
            </a:r>
            <a:r>
              <a:rPr lang="en-US" sz="2000" dirty="0" smtClean="0"/>
              <a:t>: HbA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c: 5,3 %</a:t>
            </a:r>
          </a:p>
          <a:p>
            <a:r>
              <a:rPr lang="fr-CH" sz="2000" dirty="0" smtClean="0"/>
              <a:t>HTA en rémission complète</a:t>
            </a:r>
            <a:endParaRPr lang="en-US" sz="2000" dirty="0" smtClean="0"/>
          </a:p>
          <a:p>
            <a:r>
              <a:rPr lang="en-US" sz="2000" dirty="0" err="1" smtClean="0"/>
              <a:t>Chol</a:t>
            </a:r>
            <a:r>
              <a:rPr lang="en-US" sz="2000" dirty="0" smtClean="0"/>
              <a:t> tot: 4,66       HDL: 2,7      LDL: 2,02       TG: 0,82</a:t>
            </a:r>
          </a:p>
          <a:p>
            <a:r>
              <a:rPr lang="en-US" sz="2000" dirty="0" err="1" smtClean="0"/>
              <a:t>Traitement</a:t>
            </a:r>
            <a:r>
              <a:rPr lang="en-US" sz="2000" dirty="0" smtClean="0"/>
              <a:t> </a:t>
            </a:r>
            <a:r>
              <a:rPr lang="en-US" sz="2000" dirty="0" err="1" smtClean="0"/>
              <a:t>actuel</a:t>
            </a:r>
            <a:r>
              <a:rPr lang="en-US" sz="2000" dirty="0" smtClean="0"/>
              <a:t>:</a:t>
            </a:r>
          </a:p>
          <a:p>
            <a:pPr lvl="1"/>
            <a:r>
              <a:rPr lang="fr-CH" sz="1800" dirty="0" smtClean="0"/>
              <a:t>Vit B</a:t>
            </a:r>
            <a:r>
              <a:rPr lang="fr-CH" sz="1800" baseline="-25000" dirty="0" smtClean="0"/>
              <a:t>12</a:t>
            </a:r>
          </a:p>
          <a:p>
            <a:pPr lvl="1"/>
            <a:r>
              <a:rPr lang="fr-CH" sz="1800" dirty="0" smtClean="0"/>
              <a:t>Zn</a:t>
            </a:r>
          </a:p>
          <a:p>
            <a:pPr lvl="1"/>
            <a:r>
              <a:rPr lang="fr-CH" sz="1800" dirty="0" smtClean="0"/>
              <a:t>Aucun autre médicament</a:t>
            </a:r>
            <a:endParaRPr lang="en-US" sz="1800" dirty="0" smtClean="0"/>
          </a:p>
          <a:p>
            <a:r>
              <a:rPr lang="en-US" sz="2000" dirty="0" smtClean="0"/>
              <a:t>SAS en </a:t>
            </a:r>
            <a:r>
              <a:rPr lang="en-US" sz="2000" dirty="0" err="1" smtClean="0"/>
              <a:t>rémission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</a:t>
            </a:r>
            <a:r>
              <a:rPr lang="en-US" sz="2000" dirty="0" smtClean="0"/>
              <a:t> (a </a:t>
            </a:r>
            <a:r>
              <a:rPr lang="en-US" sz="2000" dirty="0" err="1" smtClean="0"/>
              <a:t>pu</a:t>
            </a:r>
            <a:r>
              <a:rPr lang="en-US" sz="2000" dirty="0" smtClean="0"/>
              <a:t> stopper la CPAP)</a:t>
            </a:r>
          </a:p>
          <a:p>
            <a:r>
              <a:rPr lang="fr-CH" sz="2000" dirty="0" smtClean="0"/>
              <a:t>QOL nettement améliorée</a:t>
            </a:r>
            <a:endParaRPr lang="en-US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524" y="141482"/>
            <a:ext cx="8768974" cy="500136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These surgical procedures are </a:t>
            </a:r>
            <a:r>
              <a:rPr lang="en-US" dirty="0" smtClean="0">
                <a:solidFill>
                  <a:srgbClr val="FF6600"/>
                </a:solidFill>
              </a:rPr>
              <a:t>major operations </a:t>
            </a:r>
            <a:r>
              <a:rPr lang="en-US" dirty="0" smtClean="0"/>
              <a:t>with short and long-term complications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A decision to use surgery requires assessing the </a:t>
            </a:r>
            <a:r>
              <a:rPr lang="en-US" dirty="0" smtClean="0">
                <a:solidFill>
                  <a:srgbClr val="FF6600"/>
                </a:solidFill>
              </a:rPr>
              <a:t>risk-benefit ratio </a:t>
            </a:r>
            <a:r>
              <a:rPr lang="en-US" dirty="0" smtClean="0"/>
              <a:t>in each case.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A gastric restrictive or bypass procedure should be considered only for </a:t>
            </a:r>
            <a:r>
              <a:rPr lang="en-US" dirty="0" smtClean="0">
                <a:solidFill>
                  <a:srgbClr val="FF6600"/>
                </a:solidFill>
              </a:rPr>
              <a:t>well-informed and motivated patients with acceptable operative risks</a:t>
            </a:r>
            <a:r>
              <a:rPr lang="en-US" dirty="0" smtClean="0"/>
              <a:t>. 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The patient should be able to participate in treatment and long-term follow-up.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Patients whose </a:t>
            </a:r>
            <a:r>
              <a:rPr lang="en-US" dirty="0" smtClean="0">
                <a:solidFill>
                  <a:srgbClr val="FF6600"/>
                </a:solidFill>
              </a:rPr>
              <a:t>BMI exceeds 40 </a:t>
            </a:r>
            <a:r>
              <a:rPr lang="en-US" dirty="0" smtClean="0"/>
              <a:t>are potential candidates for surgery if they strongly desire substantial weight loss, because obesity severely impairs the quality of their lives. 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They must clearly and realistically </a:t>
            </a:r>
            <a:r>
              <a:rPr lang="en-US" dirty="0" smtClean="0">
                <a:solidFill>
                  <a:srgbClr val="FF6600"/>
                </a:solidFill>
              </a:rPr>
              <a:t>understand how their lives may change </a:t>
            </a:r>
            <a:r>
              <a:rPr lang="en-US" dirty="0" smtClean="0"/>
              <a:t>after operation.</a:t>
            </a:r>
          </a:p>
          <a:p>
            <a:pPr marL="301601" indent="-301601">
              <a:buFont typeface="Arial" pitchFamily="34" charset="0"/>
              <a:buChar char="•"/>
            </a:pPr>
            <a:r>
              <a:rPr lang="en-US" dirty="0" smtClean="0"/>
              <a:t>In certain instances less severely obese patients (with </a:t>
            </a:r>
            <a:r>
              <a:rPr lang="en-US" dirty="0" smtClean="0">
                <a:solidFill>
                  <a:srgbClr val="FF6600"/>
                </a:solidFill>
              </a:rPr>
              <a:t>BMI’s between 35 and 40</a:t>
            </a:r>
            <a:r>
              <a:rPr lang="en-US" dirty="0" smtClean="0"/>
              <a:t>) also may be considered for surgery. Included in this category are patients with high-risk </a:t>
            </a:r>
            <a:r>
              <a:rPr lang="en-US" dirty="0" err="1" smtClean="0"/>
              <a:t>comorbid</a:t>
            </a:r>
            <a:r>
              <a:rPr lang="en-US" dirty="0" smtClean="0"/>
              <a:t> conditions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5616" y="87474"/>
            <a:ext cx="6912768" cy="594066"/>
          </a:xfrm>
          <a:prstGeom prst="rect">
            <a:avLst/>
          </a:prstGeom>
          <a:gradFill rotWithShape="0">
            <a:gsLst>
              <a:gs pos="0">
                <a:srgbClr val="13244F"/>
              </a:gs>
              <a:gs pos="100000">
                <a:srgbClr val="13244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2342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-74544"/>
            <a:ext cx="7772400" cy="857250"/>
          </a:xfrm>
        </p:spPr>
        <p:txBody>
          <a:bodyPr/>
          <a:lstStyle/>
          <a:p>
            <a:r>
              <a:rPr lang="en-US" dirty="0" smtClean="0"/>
              <a:t>Situation en Suisse en 2019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524" y="951570"/>
            <a:ext cx="8576953" cy="3888432"/>
          </a:xfrm>
        </p:spPr>
        <p:txBody>
          <a:bodyPr/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chirurgie</a:t>
            </a:r>
            <a:r>
              <a:rPr lang="en-US" sz="2000" dirty="0" smtClean="0"/>
              <a:t> </a:t>
            </a:r>
            <a:r>
              <a:rPr lang="en-US" sz="2000" dirty="0" err="1" smtClean="0"/>
              <a:t>bariatrique</a:t>
            </a:r>
            <a:r>
              <a:rPr lang="en-US" sz="2000" dirty="0" smtClean="0"/>
              <a:t> et </a:t>
            </a:r>
            <a:r>
              <a:rPr lang="en-US" sz="2000" dirty="0" err="1" smtClean="0"/>
              <a:t>métabolique</a:t>
            </a:r>
            <a:r>
              <a:rPr lang="en-US" sz="2000" dirty="0" smtClean="0"/>
              <a:t> en Suisse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régie</a:t>
            </a:r>
            <a:r>
              <a:rPr lang="en-US" sz="2000" dirty="0" smtClean="0"/>
              <a:t> par </a:t>
            </a:r>
            <a:r>
              <a:rPr lang="en-US" sz="2000" dirty="0" err="1" smtClean="0"/>
              <a:t>l’annexe</a:t>
            </a:r>
            <a:r>
              <a:rPr lang="en-US" sz="2000" dirty="0" smtClean="0"/>
              <a:t> 1 de </a:t>
            </a:r>
            <a:r>
              <a:rPr lang="en-US" sz="2000" dirty="0" err="1" smtClean="0"/>
              <a:t>l’OPAS</a:t>
            </a:r>
            <a:r>
              <a:rPr lang="en-US" sz="2000" dirty="0" smtClean="0"/>
              <a:t> qui fait </a:t>
            </a:r>
            <a:r>
              <a:rPr lang="en-US" sz="2000" dirty="0" err="1" smtClean="0"/>
              <a:t>référence</a:t>
            </a:r>
            <a:r>
              <a:rPr lang="en-US" sz="2000" dirty="0" smtClean="0"/>
              <a:t> aux Directives de la SMOB (Swiss Society for the study of Morbid Obesity and Metabolic Disorders), </a:t>
            </a:r>
            <a:r>
              <a:rPr lang="en-US" sz="2000" dirty="0" err="1" smtClean="0"/>
              <a:t>établies</a:t>
            </a:r>
            <a:r>
              <a:rPr lang="en-US" sz="2000" dirty="0" smtClean="0"/>
              <a:t> pour la première </a:t>
            </a:r>
            <a:r>
              <a:rPr lang="en-US" sz="2000" dirty="0" err="1" smtClean="0"/>
              <a:t>fois</a:t>
            </a:r>
            <a:r>
              <a:rPr lang="en-US" sz="2000" dirty="0" smtClean="0"/>
              <a:t> en 2011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mandat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l’OFSP</a:t>
            </a:r>
            <a:r>
              <a:rPr lang="en-US" sz="2000" dirty="0" smtClean="0"/>
              <a:t>. </a:t>
            </a:r>
            <a:r>
              <a:rPr lang="en-US" sz="2000" dirty="0" err="1" smtClean="0"/>
              <a:t>Ces</a:t>
            </a:r>
            <a:r>
              <a:rPr lang="en-US" sz="2000" dirty="0" smtClean="0"/>
              <a:t> directives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régulièrement</a:t>
            </a:r>
            <a:r>
              <a:rPr lang="en-US" sz="2000" dirty="0" smtClean="0"/>
              <a:t> </a:t>
            </a:r>
            <a:r>
              <a:rPr lang="en-US" sz="2000" dirty="0" err="1" smtClean="0"/>
              <a:t>mises</a:t>
            </a:r>
            <a:r>
              <a:rPr lang="en-US" sz="2000" dirty="0" smtClean="0"/>
              <a:t> à jour.</a:t>
            </a:r>
            <a:endParaRPr lang="en-US" sz="2000" dirty="0"/>
          </a:p>
        </p:txBody>
      </p:sp>
      <p:pic>
        <p:nvPicPr>
          <p:cNvPr id="5" name="Image 4" descr="SMOB-201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724" y="2949792"/>
            <a:ext cx="4800533" cy="810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559" y="4208044"/>
            <a:ext cx="8576953" cy="27699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r>
              <a:rPr lang="en-US" sz="1300" dirty="0" smtClean="0">
                <a:solidFill>
                  <a:srgbClr val="92D050"/>
                </a:solidFill>
              </a:rPr>
              <a:t>http://www.smob.ch/fr/component/jdownloads/send/1-root/64-smob-directives-medicales-2018-01-01</a:t>
            </a:r>
            <a:endParaRPr lang="en-US" sz="13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610" y="87474"/>
            <a:ext cx="7424824" cy="702078"/>
          </a:xfrm>
        </p:spPr>
        <p:txBody>
          <a:bodyPr/>
          <a:lstStyle/>
          <a:p>
            <a:pPr>
              <a:buNone/>
            </a:pPr>
            <a:r>
              <a:rPr lang="en-US" sz="1700" dirty="0" smtClean="0"/>
              <a:t>https://www.admin.ch/opc/fr/classified-compilation/19950275/index.html</a:t>
            </a:r>
            <a:endParaRPr 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660" y="519523"/>
            <a:ext cx="6528725" cy="427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 bwMode="auto">
          <a:xfrm>
            <a:off x="6108171" y="4137924"/>
            <a:ext cx="1984220" cy="81009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4" tIns="38097" rIns="76194" bIns="38097" numCol="1" rtlCol="0" anchor="t" anchorCtr="0" compatLnSpc="1">
            <a:prstTxWarp prst="textNoShape">
              <a:avLst/>
            </a:prstTxWarp>
          </a:bodyPr>
          <a:lstStyle/>
          <a:p>
            <a:pPr defTabSz="76194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3244F"/>
            </a:gs>
            <a:gs pos="100000">
              <a:srgbClr val="13244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23429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3244F"/>
            </a:gs>
            <a:gs pos="100000">
              <a:srgbClr val="13244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23429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Affichage à l'écran (16:9)</PresentationFormat>
  <Paragraphs>435</Paragraphs>
  <Slides>62</Slides>
  <Notes>62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62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Default Design</vt:lpstr>
      <vt:lpstr>1_Conception personnalisée</vt:lpstr>
      <vt:lpstr>2_Conception personnalisée</vt:lpstr>
      <vt:lpstr>Conception personnalisée</vt:lpstr>
      <vt:lpstr>Prise en charge de l’obésité sévère: interniste versus chirurgien</vt:lpstr>
      <vt:lpstr>Conflit d’intérêts</vt:lpstr>
      <vt:lpstr>Cas clinique: M. OC, 46 ans</vt:lpstr>
      <vt:lpstr>Cas clinique: M. OC, 46 ans</vt:lpstr>
      <vt:lpstr>Cas clinique: M. OC, 46 ans</vt:lpstr>
      <vt:lpstr>1991 NIH consensus conference</vt:lpstr>
      <vt:lpstr>Présentation PowerPoint</vt:lpstr>
      <vt:lpstr>Situation en Suisse en 2019</vt:lpstr>
      <vt:lpstr>Présentation PowerPoint</vt:lpstr>
      <vt:lpstr>Présentation PowerPoint</vt:lpstr>
      <vt:lpstr>Cas clinique: que proposer ?</vt:lpstr>
      <vt:lpstr>Place du traitement conservateur</vt:lpstr>
      <vt:lpstr>Weight loss strategies</vt:lpstr>
      <vt:lpstr>Weight loss strategies - Diet?</vt:lpstr>
      <vt:lpstr>The result of Treatment for Obesity</vt:lpstr>
      <vt:lpstr>Présentation PowerPoint</vt:lpstr>
      <vt:lpstr>Evolution ?</vt:lpstr>
      <vt:lpstr>Lifestyle modifications</vt:lpstr>
      <vt:lpstr>Présentation PowerPoint</vt:lpstr>
      <vt:lpstr>Weight loss to expect</vt:lpstr>
      <vt:lpstr>Présentation PowerPoint</vt:lpstr>
      <vt:lpstr>Tractus GI et régulation de la prise alimentaire</vt:lpstr>
      <vt:lpstr>Présentation PowerPoint</vt:lpstr>
      <vt:lpstr>SCALE Trial</vt:lpstr>
      <vt:lpstr>Présentation PowerPoint</vt:lpstr>
      <vt:lpstr>Présentation PowerPoint</vt:lpstr>
      <vt:lpstr>Présentation PowerPoint</vt:lpstr>
      <vt:lpstr>Weight outcomes 12 years after Gastric Bypass</vt:lpstr>
      <vt:lpstr>Weight outcomes in Non-Surgery Groups </vt:lpstr>
      <vt:lpstr> Rôle de la chirurgie bariatrique et métabolique</vt:lpstr>
      <vt:lpstr>Options chirurgicales</vt:lpstr>
      <vt:lpstr>Choix de l’opération: tendances</vt:lpstr>
      <vt:lpstr>Choix de l’opération: tendances CH</vt:lpstr>
      <vt:lpstr>Comment choisir la technique ?</vt:lpstr>
      <vt:lpstr>Présentation PowerPoint</vt:lpstr>
      <vt:lpstr>Présentation PowerPoint</vt:lpstr>
      <vt:lpstr>Présentation PowerPoint</vt:lpstr>
      <vt:lpstr>Comorbidités </vt:lpstr>
      <vt:lpstr>Morbidité</vt:lpstr>
      <vt:lpstr>Présentation PowerPoint</vt:lpstr>
      <vt:lpstr>3,9</vt:lpstr>
      <vt:lpstr>Comorbidités</vt:lpstr>
      <vt:lpstr>Complications</vt:lpstr>
      <vt:lpstr>RYGB vs SG: conclusions</vt:lpstr>
      <vt:lpstr>Présentation PowerPoint</vt:lpstr>
      <vt:lpstr>Présentation PowerPoint</vt:lpstr>
      <vt:lpstr>Préparation préopératoire</vt:lpstr>
      <vt:lpstr>Présentation PowerPoint</vt:lpstr>
      <vt:lpstr>Rôle du gastro-entérologue</vt:lpstr>
      <vt:lpstr>Risque chirurgical</vt:lpstr>
      <vt:lpstr>Expérience lausannoise et chablaisienne</vt:lpstr>
      <vt:lpstr>Morbidité / mortalité précoces</vt:lpstr>
      <vt:lpstr>Présentation PowerPoint</vt:lpstr>
      <vt:lpstr>Anthropometric data</vt:lpstr>
      <vt:lpstr>Survival over time</vt:lpstr>
      <vt:lpstr>Overall results: mean BMI</vt:lpstr>
      <vt:lpstr>Primary RYGBP % total Body weight loss</vt:lpstr>
      <vt:lpstr>Primary RYGBP Distribution of total body weight loss</vt:lpstr>
      <vt:lpstr>Comorbidities</vt:lpstr>
      <vt:lpstr>Cas clinique: option retenue</vt:lpstr>
      <vt:lpstr>Cas clinique: 2 ans post RYGB</vt:lpstr>
      <vt:lpstr>Merci de votre attention </vt:lpstr>
    </vt:vector>
  </TitlesOfParts>
  <Company>Suter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Roux-en-Y gastric bypass for morbid obesity Experience with 466 cases</dc:title>
  <dc:creator>Michel Suter</dc:creator>
  <cp:lastModifiedBy>Favre Lucie</cp:lastModifiedBy>
  <cp:revision>190</cp:revision>
  <cp:lastPrinted>2019-02-20T15:05:18Z</cp:lastPrinted>
  <dcterms:created xsi:type="dcterms:W3CDTF">2005-05-24T07:21:07Z</dcterms:created>
  <dcterms:modified xsi:type="dcterms:W3CDTF">2019-02-22T15:32:46Z</dcterms:modified>
</cp:coreProperties>
</file>