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35EF0AC-5A41-4CB2-8180-963FFB624458}">
          <p14:sldIdLst/>
        </p14:section>
        <p14:section name="Section sans titre" id="{498414E4-EC7C-4EA8-AF78-8A1B56DED7B8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8529"/>
    <a:srgbClr val="7EBA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7013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3786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451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9540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732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505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429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105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0460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382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312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0987-C035-4F20-90F1-85381D570F1F}" type="datetimeFigureOut">
              <a:rPr lang="fr-CH" smtClean="0"/>
              <a:t>21.08.2020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DC8B-D595-42AC-BD6B-257D7D132B4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0071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595" y="3212775"/>
            <a:ext cx="1191316" cy="1191316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782" y="3427308"/>
            <a:ext cx="904935" cy="904935"/>
          </a:xfrm>
          <a:prstGeom prst="rect">
            <a:avLst/>
          </a:prstGeom>
        </p:spPr>
      </p:pic>
      <p:pic>
        <p:nvPicPr>
          <p:cNvPr id="8" name="Espace réservé pour une image  7"/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414" y="512425"/>
            <a:ext cx="2440745" cy="1805905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0"/>
            <a:ext cx="7519699" cy="506153"/>
          </a:xfrm>
          <a:solidFill>
            <a:schemeClr val="accent6"/>
          </a:solidFill>
        </p:spPr>
        <p:txBody>
          <a:bodyPr>
            <a:noAutofit/>
          </a:bodyPr>
          <a:lstStyle/>
          <a:p>
            <a:pPr algn="ctr"/>
            <a:r>
              <a:rPr lang="fr-CH" sz="2800" b="1" dirty="0" smtClean="0"/>
              <a:t>Examen PET/CT au F</a:t>
            </a:r>
            <a:r>
              <a:rPr lang="fr-CH" sz="2000" b="1" baseline="30000" dirty="0" smtClean="0"/>
              <a:t>18</a:t>
            </a:r>
            <a:r>
              <a:rPr lang="fr-CH" sz="2800" b="1" dirty="0" smtClean="0"/>
              <a:t>-FDG</a:t>
            </a:r>
            <a:endParaRPr lang="fr-CH" sz="2800" b="1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5"/>
          <a:srcRect l="444" t="-54" r="40352" b="54674"/>
          <a:stretch/>
        </p:blipFill>
        <p:spPr>
          <a:xfrm>
            <a:off x="7543801" y="3889704"/>
            <a:ext cx="4590462" cy="189068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0" y="1874838"/>
            <a:ext cx="5078953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H" dirty="0" smtClean="0"/>
              <a:t>But</a:t>
            </a:r>
          </a:p>
          <a:p>
            <a:r>
              <a:rPr lang="fr-CH" sz="1400" dirty="0" smtClean="0"/>
              <a:t>Cet examen nous permet de déterminer la consommation en sucre des différents organes et/ou partie du corps. Une cellule malade ou enflammé consommera plus de sucre qu’une cellule saine.</a:t>
            </a:r>
            <a:endParaRPr lang="fr-CH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0" y="2893391"/>
            <a:ext cx="5078953" cy="16619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H" dirty="0" smtClean="0"/>
              <a:t>Préparation</a:t>
            </a:r>
            <a:endParaRPr lang="fr-CH" dirty="0"/>
          </a:p>
          <a:p>
            <a:r>
              <a:rPr lang="fr-CH" sz="1400" dirty="0" smtClean="0"/>
              <a:t>Vous devez être au minimum </a:t>
            </a:r>
            <a:r>
              <a:rPr lang="fr-CH" sz="1400" b="1" dirty="0" smtClean="0"/>
              <a:t>6H à jeun avant l’examen.</a:t>
            </a:r>
          </a:p>
          <a:p>
            <a:r>
              <a:rPr lang="fr-CH" sz="1400" b="1" dirty="0" smtClean="0"/>
              <a:t>Vous pouvez prendre vos médicaments habituels </a:t>
            </a:r>
            <a:r>
              <a:rPr lang="fr-CH" sz="1400" dirty="0" smtClean="0"/>
              <a:t>si vous les supportez l’estomac vide.</a:t>
            </a:r>
          </a:p>
          <a:p>
            <a:r>
              <a:rPr lang="fr-CH" sz="1400" dirty="0" smtClean="0"/>
              <a:t>Vous avez le droit de boire de l’eau (sans arôme, sirop, fruit).</a:t>
            </a:r>
          </a:p>
          <a:p>
            <a:r>
              <a:rPr lang="fr-CH" sz="1400" dirty="0" smtClean="0"/>
              <a:t>Si vous êtes diabétique, merci de nous contacter avant votre examen</a:t>
            </a:r>
            <a:endParaRPr lang="fr-CH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0" y="4481453"/>
            <a:ext cx="7519699" cy="18774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H" dirty="0" smtClean="0"/>
              <a:t>Déroulement – Durée de l’examen ( </a:t>
            </a:r>
            <a:r>
              <a:rPr lang="fr-CH" b="1" dirty="0" smtClean="0"/>
              <a:t> ̴2H</a:t>
            </a:r>
            <a:r>
              <a:rPr lang="fr-CH" dirty="0" smtClean="0"/>
              <a:t>)</a:t>
            </a:r>
          </a:p>
          <a:p>
            <a:pPr algn="just"/>
            <a:r>
              <a:rPr lang="fr-CH" sz="1400" dirty="0" smtClean="0"/>
              <a:t>Nous vous installerons dans une salle de repos, nous contrôlerons votre glycémie et poserons une voie veineuse sur l’avant-bras. </a:t>
            </a:r>
            <a:r>
              <a:rPr lang="fr-FR" sz="1400" dirty="0" smtClean="0"/>
              <a:t>Une injection de sucre marquée par du fluor radioactif vous sera faite. Vous devrez </a:t>
            </a:r>
            <a:r>
              <a:rPr lang="fr-FR" sz="1400" b="1" dirty="0" smtClean="0"/>
              <a:t>patienter tranquillement 1H </a:t>
            </a:r>
            <a:r>
              <a:rPr lang="fr-FR" sz="1400" dirty="0" smtClean="0"/>
              <a:t>au sein du service afin que le produit soit capté par les cellules consommatrices de sucre. Vous irez ensuite dans la machine pour effectuer les images qui dureront entre </a:t>
            </a:r>
            <a:r>
              <a:rPr lang="fr-FR" sz="1400" b="1" dirty="0" smtClean="0"/>
              <a:t>15 et 30 min</a:t>
            </a:r>
            <a:r>
              <a:rPr lang="fr-FR" sz="1400" dirty="0" smtClean="0"/>
              <a:t>. Durant les images il est important de rester le plus immobile possible. L’examen n’est </a:t>
            </a:r>
            <a:r>
              <a:rPr lang="fr-FR" sz="1400" b="1" dirty="0" smtClean="0"/>
              <a:t>pas douloureux</a:t>
            </a:r>
            <a:r>
              <a:rPr lang="fr-FR" sz="1400" dirty="0" smtClean="0"/>
              <a:t> et la machine ne fait </a:t>
            </a:r>
            <a:r>
              <a:rPr lang="fr-FR" sz="1400" b="1" dirty="0" smtClean="0"/>
              <a:t>aucun bruit. </a:t>
            </a:r>
          </a:p>
          <a:p>
            <a:pPr algn="just"/>
            <a:r>
              <a:rPr lang="fr-FR" sz="1400" dirty="0" smtClean="0"/>
              <a:t>En cas de nécessité, nous pourrons communiquer avec vous par le biais d’un micro.</a:t>
            </a:r>
            <a:endParaRPr lang="fr-CH" sz="1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586242" y="1834890"/>
            <a:ext cx="45941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Contre-indications</a:t>
            </a:r>
          </a:p>
          <a:p>
            <a:r>
              <a:rPr lang="fr-CH" sz="1400" dirty="0" smtClean="0"/>
              <a:t>La grossesse.</a:t>
            </a:r>
          </a:p>
          <a:p>
            <a:r>
              <a:rPr lang="fr-CH" sz="1400" dirty="0" smtClean="0"/>
              <a:t>En cas d’allaitement merci de nous contacter 24H avant l’examen.</a:t>
            </a:r>
            <a:endParaRPr lang="fr-CH" sz="1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7529886" y="-52781"/>
            <a:ext cx="466211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Effets secondaires</a:t>
            </a:r>
          </a:p>
          <a:p>
            <a:pPr algn="just"/>
            <a:r>
              <a:rPr lang="fr-CH" sz="1400" dirty="0" smtClean="0"/>
              <a:t>Le produit radioactif ne provoque ni allergie, ni effets secondaires.</a:t>
            </a:r>
          </a:p>
          <a:p>
            <a:pPr algn="just"/>
            <a:r>
              <a:rPr lang="fr-CH" sz="1400" dirty="0" smtClean="0"/>
              <a:t>La radiation reçue pour cet examen est comparable voir inférieure à la plupart des examens radiologiques.</a:t>
            </a:r>
          </a:p>
          <a:p>
            <a:pPr algn="just"/>
            <a:r>
              <a:rPr lang="fr-CH" sz="1400" b="1" dirty="0" smtClean="0"/>
              <a:t>Veuillez svp limiter vos contacts avec les enfants et les femmes potentiellement enceintes dans les 12H suivant l’examen.</a:t>
            </a:r>
            <a:endParaRPr lang="fr-CH" sz="14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7597814" y="2792770"/>
            <a:ext cx="45941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/>
              <a:t>Résultats</a:t>
            </a:r>
          </a:p>
          <a:p>
            <a:pPr algn="just"/>
            <a:r>
              <a:rPr lang="fr-CH" sz="1400" dirty="0" smtClean="0"/>
              <a:t>Le rapport d’examen sera transmis au médecin demandeur dans les 5 jours </a:t>
            </a:r>
            <a:r>
              <a:rPr lang="fr-CH" sz="1400" dirty="0" smtClean="0"/>
              <a:t>max. suivant </a:t>
            </a:r>
            <a:r>
              <a:rPr lang="fr-CH" sz="1400" dirty="0" smtClean="0"/>
              <a:t>votre rdv . Ce dernier vous communiquera les résultats de votre </a:t>
            </a:r>
            <a:r>
              <a:rPr lang="fr-CH" sz="1400" dirty="0" smtClean="0"/>
              <a:t>examen.</a:t>
            </a:r>
            <a:endParaRPr lang="fr-CH" sz="1400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0" y="478198"/>
            <a:ext cx="5078953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H" dirty="0" smtClean="0"/>
              <a:t>C’est quoi un PET-CT ?</a:t>
            </a:r>
            <a:endParaRPr lang="fr-CH" dirty="0"/>
          </a:p>
          <a:p>
            <a:r>
              <a:rPr lang="fr-CH" sz="1400" dirty="0" smtClean="0"/>
              <a:t>Il s’agit d’une machine qui utilise deux techniques différentes pour effectuer une image.</a:t>
            </a:r>
          </a:p>
          <a:p>
            <a:r>
              <a:rPr lang="fr-CH" sz="1400" dirty="0" smtClean="0"/>
              <a:t>La partie PET permettra de voir le métabolisme des cellules et la partie CT (ou scanner) délivre des informations sur la morphologie et l’anatomie du corps. </a:t>
            </a:r>
            <a:endParaRPr lang="fr-CH" sz="1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6631396" y="1822988"/>
            <a:ext cx="83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 smtClean="0"/>
              <a:t>PET-CT</a:t>
            </a:r>
            <a:endParaRPr lang="fr-CH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10551565" y="3781614"/>
            <a:ext cx="1582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 smtClean="0">
                <a:solidFill>
                  <a:schemeClr val="bg1"/>
                </a:solidFill>
              </a:rPr>
              <a:t>Images PET/CT</a:t>
            </a:r>
            <a:endParaRPr lang="fr-CH" b="1" dirty="0">
              <a:solidFill>
                <a:schemeClr val="bg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121643" y="2324602"/>
            <a:ext cx="24221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600" b="1" dirty="0" smtClean="0"/>
              <a:t>En cas d’empêchement, merci de nous avertir 48H avant l’examen au</a:t>
            </a:r>
          </a:p>
          <a:p>
            <a:pPr algn="ctr"/>
            <a:r>
              <a:rPr lang="fr-CH" sz="1600" b="1" dirty="0" smtClean="0"/>
              <a:t> 021 314 70 91</a:t>
            </a:r>
            <a:endParaRPr lang="fr-CH" sz="16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7466433" y="5741898"/>
            <a:ext cx="421230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rgbClr val="278529"/>
                </a:solidFill>
              </a:rPr>
              <a:t>CHUV</a:t>
            </a:r>
            <a:endParaRPr lang="fr-FR" sz="1400" dirty="0">
              <a:solidFill>
                <a:srgbClr val="278529"/>
              </a:solidFill>
            </a:endParaRPr>
          </a:p>
          <a:p>
            <a:r>
              <a:rPr lang="fr-FR" sz="1400" b="1" u="sng" dirty="0">
                <a:solidFill>
                  <a:srgbClr val="278529"/>
                </a:solidFill>
              </a:rPr>
              <a:t>centre hospitalier universitaire vaudois</a:t>
            </a:r>
            <a:endParaRPr lang="fr-FR" sz="1400" dirty="0">
              <a:solidFill>
                <a:srgbClr val="278529"/>
              </a:solidFill>
            </a:endParaRPr>
          </a:p>
          <a:p>
            <a:r>
              <a:rPr lang="fr-FR" sz="1400" dirty="0"/>
              <a:t> </a:t>
            </a:r>
            <a:r>
              <a:rPr lang="fr-FR" sz="1400" dirty="0" smtClean="0"/>
              <a:t>Service </a:t>
            </a:r>
            <a:r>
              <a:rPr lang="fr-FR" sz="1400" dirty="0"/>
              <a:t>de médecine nucléaire et imagerie moléculaire</a:t>
            </a:r>
          </a:p>
          <a:p>
            <a:r>
              <a:rPr lang="fr-FR" sz="1400" dirty="0"/>
              <a:t>Bureau BH/07/260</a:t>
            </a:r>
          </a:p>
          <a:p>
            <a:r>
              <a:rPr lang="fr-FR" sz="1400" dirty="0"/>
              <a:t>Rue du Bugnon 46, CH-1011 Lausanne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0188" y="6343379"/>
            <a:ext cx="7519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400" b="1" dirty="0" smtClean="0"/>
              <a:t>* Il sera important de bien vous hydrater tout au long de la journée pour facilité l’</a:t>
            </a:r>
            <a:r>
              <a:rPr lang="fr-CH" sz="1400" b="1" dirty="0"/>
              <a:t>é</a:t>
            </a:r>
            <a:r>
              <a:rPr lang="fr-CH" sz="1400" b="1" dirty="0" smtClean="0"/>
              <a:t>limination </a:t>
            </a:r>
            <a:r>
              <a:rPr lang="fr-CH" sz="1400" b="1" smtClean="0"/>
              <a:t>du </a:t>
            </a:r>
            <a:r>
              <a:rPr lang="fr-CH" sz="1400" b="1" smtClean="0"/>
              <a:t>radioactif produit </a:t>
            </a:r>
            <a:r>
              <a:rPr lang="fr-CH" sz="1400" b="1" dirty="0" smtClean="0"/>
              <a:t>injecté. </a:t>
            </a:r>
            <a:endParaRPr lang="fr-CH" sz="1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6986847" y="3452765"/>
            <a:ext cx="5569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smtClean="0"/>
              <a:t>eau</a:t>
            </a:r>
            <a:endParaRPr lang="fr-CH" sz="1000" dirty="0"/>
          </a:p>
        </p:txBody>
      </p:sp>
      <p:sp>
        <p:nvSpPr>
          <p:cNvPr id="4" name="ZoneTexte 3"/>
          <p:cNvSpPr txBox="1"/>
          <p:nvPr/>
        </p:nvSpPr>
        <p:spPr>
          <a:xfrm>
            <a:off x="5782178" y="4198498"/>
            <a:ext cx="991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FF0000"/>
                </a:solidFill>
              </a:rPr>
              <a:t>Pas de sucre</a:t>
            </a:r>
            <a:endParaRPr lang="fr-CH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56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Examen PET/CT au F18-FDG</vt:lpstr>
    </vt:vector>
  </TitlesOfParts>
  <Company>CHUV | Centre hospitalier universitaire vaudois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Pozza Caroline</dc:creator>
  <cp:lastModifiedBy>Soares Sobral Claudia</cp:lastModifiedBy>
  <cp:revision>28</cp:revision>
  <dcterms:created xsi:type="dcterms:W3CDTF">2020-03-31T09:21:21Z</dcterms:created>
  <dcterms:modified xsi:type="dcterms:W3CDTF">2020-08-21T14:36:09Z</dcterms:modified>
</cp:coreProperties>
</file>