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75" r:id="rId2"/>
    <p:sldMasterId id="2147483878" r:id="rId3"/>
    <p:sldMasterId id="2147483890" r:id="rId4"/>
    <p:sldMasterId id="2147483893" r:id="rId5"/>
    <p:sldMasterId id="2147483905" r:id="rId6"/>
    <p:sldMasterId id="2147483908" r:id="rId7"/>
    <p:sldMasterId id="2147483920" r:id="rId8"/>
    <p:sldMasterId id="2147483935" r:id="rId9"/>
  </p:sldMasterIdLst>
  <p:sldIdLst>
    <p:sldId id="256" r:id="rId10"/>
    <p:sldId id="274" r:id="rId11"/>
    <p:sldId id="289" r:id="rId12"/>
    <p:sldId id="267" r:id="rId13"/>
    <p:sldId id="257" r:id="rId14"/>
    <p:sldId id="268" r:id="rId15"/>
    <p:sldId id="270" r:id="rId16"/>
    <p:sldId id="258" r:id="rId17"/>
    <p:sldId id="264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73" r:id="rId26"/>
    <p:sldId id="266" r:id="rId27"/>
    <p:sldId id="291" r:id="rId28"/>
    <p:sldId id="277" r:id="rId29"/>
    <p:sldId id="276" r:id="rId30"/>
    <p:sldId id="292" r:id="rId31"/>
    <p:sldId id="279" r:id="rId32"/>
    <p:sldId id="275" r:id="rId33"/>
    <p:sldId id="278" r:id="rId34"/>
    <p:sldId id="271" r:id="rId35"/>
    <p:sldId id="288" r:id="rId36"/>
    <p:sldId id="290" r:id="rId37"/>
    <p:sldId id="293" r:id="rId38"/>
    <p:sldId id="294" r:id="rId39"/>
    <p:sldId id="295" r:id="rId40"/>
    <p:sldId id="272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3" y="1930399"/>
            <a:ext cx="8334909" cy="1635443"/>
          </a:xfrm>
          <a:noFill/>
        </p:spPr>
        <p:txBody>
          <a:bodyPr anchor="t">
            <a:normAutofit/>
          </a:bodyPr>
          <a:lstStyle>
            <a:lvl1pPr algn="ctr">
              <a:defRPr sz="3300" b="1" i="0">
                <a:solidFill>
                  <a:srgbClr val="DD3027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899"/>
            <a:ext cx="8334614" cy="909567"/>
          </a:xfrm>
          <a:noFill/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fr-CH" dirty="0" smtClean="0"/>
              <a:t>Cliquez ici pour insérer le nom et/ou la date</a:t>
            </a:r>
            <a:endParaRPr lang="fr-CH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530" y="35853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473" y="3658979"/>
            <a:ext cx="8334909" cy="7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2810"/>
            <a:ext cx="893794" cy="3787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962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545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4" y="2425231"/>
            <a:ext cx="4429156" cy="1140612"/>
          </a:xfrm>
          <a:noFill/>
        </p:spPr>
        <p:txBody>
          <a:bodyPr anchor="t">
            <a:normAutofit/>
          </a:bodyPr>
          <a:lstStyle>
            <a:lvl1pPr algn="ctr">
              <a:defRPr sz="330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900"/>
            <a:ext cx="4500000" cy="26841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 i="1" baseline="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ici pour insérer le nom et/ou la date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0" y="6252410"/>
            <a:ext cx="866696" cy="36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596" y="624559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65843"/>
            <a:ext cx="4368800" cy="5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962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545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4" y="2425231"/>
            <a:ext cx="4429156" cy="1140612"/>
          </a:xfrm>
          <a:noFill/>
        </p:spPr>
        <p:txBody>
          <a:bodyPr anchor="t">
            <a:normAutofit/>
          </a:bodyPr>
          <a:lstStyle>
            <a:lvl1pPr algn="ctr">
              <a:defRPr sz="330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900"/>
            <a:ext cx="4500000" cy="26841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 i="1" baseline="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ici pour insérer le nom et/ou la date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0" y="6252410"/>
            <a:ext cx="866696" cy="36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596" y="624559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65843"/>
            <a:ext cx="4368800" cy="5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9626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545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4" y="2425231"/>
            <a:ext cx="4429156" cy="1140612"/>
          </a:xfrm>
          <a:noFill/>
        </p:spPr>
        <p:txBody>
          <a:bodyPr anchor="t">
            <a:normAutofit/>
          </a:bodyPr>
          <a:lstStyle>
            <a:lvl1pPr algn="ctr">
              <a:defRPr sz="330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900"/>
            <a:ext cx="4500000" cy="26841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 i="1" baseline="0">
                <a:solidFill>
                  <a:srgbClr val="DD302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ici pour insérer le nom et/ou la date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0" y="6252410"/>
            <a:ext cx="866696" cy="36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596" y="624559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474" y="3565843"/>
            <a:ext cx="4368800" cy="5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7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675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66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9626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5454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 sz="1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74211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82678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82678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3596" y="6076678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3332" y="6082678"/>
            <a:ext cx="893794" cy="37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A58F-948F-4CA1-AF86-4F7D6897BC57}" type="datetimeFigureOut">
              <a:rPr lang="fr-CH" smtClean="0"/>
              <a:pPr/>
              <a:t>25.06.2014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rcoidosisprotocol.org/" TargetMode="Externa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rcoidosisprotocol.org/" TargetMode="Externa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coidosisprotocol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fr-CH" dirty="0" smtClean="0">
                <a:solidFill>
                  <a:srgbClr val="002060"/>
                </a:solidFill>
              </a:rPr>
              <a:t>Traitement de la sarcoïdose:</a:t>
            </a:r>
            <a:br>
              <a:rPr lang="fr-CH" dirty="0" smtClean="0">
                <a:solidFill>
                  <a:srgbClr val="002060"/>
                </a:solidFill>
              </a:rPr>
            </a:br>
            <a:r>
              <a:rPr lang="fr-CH" dirty="0" smtClean="0">
                <a:solidFill>
                  <a:srgbClr val="002060"/>
                </a:solidFill>
              </a:rPr>
              <a:t> quoi de neuf?</a:t>
            </a:r>
            <a:endParaRPr lang="fr-CH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r>
              <a:rPr lang="fr-CH" dirty="0" smtClean="0"/>
              <a:t>Nicolas Petitpierre</a:t>
            </a:r>
          </a:p>
          <a:p>
            <a:r>
              <a:rPr lang="fr-CH" dirty="0" smtClean="0"/>
              <a:t>20 février 2014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Methotrexate</a:t>
            </a:r>
            <a:r>
              <a:rPr lang="fr-CH" dirty="0" smtClean="0"/>
              <a:t> – </a:t>
            </a:r>
            <a:r>
              <a:rPr lang="fr-CH" dirty="0" err="1" smtClean="0"/>
              <a:t>Azathioprine</a:t>
            </a:r>
            <a:r>
              <a:rPr lang="fr-CH" dirty="0" smtClean="0"/>
              <a:t> Nouveautés</a:t>
            </a:r>
            <a:endParaRPr lang="fr-CH" dirty="0"/>
          </a:p>
        </p:txBody>
      </p:sp>
      <p:grpSp>
        <p:nvGrpSpPr>
          <p:cNvPr id="3" name="Grouper 2"/>
          <p:cNvGrpSpPr/>
          <p:nvPr/>
        </p:nvGrpSpPr>
        <p:grpSpPr>
          <a:xfrm>
            <a:off x="251520" y="2564904"/>
            <a:ext cx="7497738" cy="2618581"/>
            <a:chOff x="251520" y="2564904"/>
            <a:chExt cx="7497738" cy="26185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564904"/>
              <a:ext cx="7497738" cy="2037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69160"/>
              <a:ext cx="3438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Etude rétrospective bi-centrique</a:t>
            </a:r>
          </a:p>
          <a:p>
            <a:endParaRPr lang="fr-CH" dirty="0" smtClean="0"/>
          </a:p>
          <a:p>
            <a:r>
              <a:rPr lang="fr-CH" dirty="0" smtClean="0"/>
              <a:t>Revue de tous les cas mis sous </a:t>
            </a:r>
            <a:r>
              <a:rPr lang="fr-CH" dirty="0" err="1" smtClean="0"/>
              <a:t>Aza</a:t>
            </a:r>
            <a:r>
              <a:rPr lang="fr-CH" dirty="0" smtClean="0"/>
              <a:t> ou MTX</a:t>
            </a:r>
          </a:p>
          <a:p>
            <a:pPr lvl="1"/>
            <a:r>
              <a:rPr lang="fr-CH" dirty="0" smtClean="0"/>
              <a:t>MTX: 10, puis 15mg/ semaine</a:t>
            </a:r>
          </a:p>
          <a:p>
            <a:pPr lvl="1"/>
            <a:r>
              <a:rPr lang="fr-CH" dirty="0" smtClean="0"/>
              <a:t>Aza: 2mg/kg, maximum 150mg/j</a:t>
            </a:r>
          </a:p>
          <a:p>
            <a:pPr lvl="1"/>
            <a:r>
              <a:rPr lang="fr-CH" dirty="0" smtClean="0"/>
              <a:t>Sevrage de la prednisone à la discrétion du clinicien</a:t>
            </a:r>
          </a:p>
          <a:p>
            <a:pPr lvl="1"/>
            <a:endParaRPr lang="fr-CH" dirty="0" smtClean="0"/>
          </a:p>
          <a:p>
            <a:r>
              <a:rPr lang="fr-CH" dirty="0" smtClean="0"/>
              <a:t>200 patients (145 MTX, 55 </a:t>
            </a:r>
            <a:r>
              <a:rPr lang="fr-CH" dirty="0" err="1" smtClean="0"/>
              <a:t>Aza</a:t>
            </a:r>
            <a:r>
              <a:rPr lang="fr-CH" dirty="0" smtClean="0"/>
              <a:t>)</a:t>
            </a:r>
          </a:p>
          <a:p>
            <a:pPr lvl="1"/>
            <a:r>
              <a:rPr lang="fr-CH" dirty="0" smtClean="0"/>
              <a:t>Durée moyenne de la sarcoïdose 5 ans</a:t>
            </a:r>
          </a:p>
          <a:p>
            <a:pPr lvl="1"/>
            <a:r>
              <a:rPr lang="fr-CH" dirty="0" smtClean="0"/>
              <a:t>Chez 70%, l’indication au traitement est l’atteinte pulmonaire</a:t>
            </a:r>
          </a:p>
          <a:p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566162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Vorselaars</a:t>
            </a:r>
            <a:r>
              <a:rPr lang="en-US" sz="1100" dirty="0" smtClean="0"/>
              <a:t>, A.D., et al., </a:t>
            </a:r>
            <a:r>
              <a:rPr lang="en-US" sz="1100" i="1" dirty="0" err="1" smtClean="0"/>
              <a:t>Methotrexate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vs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azathioprine</a:t>
            </a:r>
            <a:r>
              <a:rPr lang="en-US" sz="1100" i="1" dirty="0" smtClean="0"/>
              <a:t> in second-line therapy of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.</a:t>
            </a:r>
            <a:r>
              <a:rPr lang="en-US" sz="1100" dirty="0" smtClean="0"/>
              <a:t> Chest, 2013. </a:t>
            </a:r>
            <a:r>
              <a:rPr lang="en-US" sz="1100" b="1" dirty="0" smtClean="0"/>
              <a:t>144</a:t>
            </a:r>
            <a:r>
              <a:rPr lang="en-US" sz="1100" dirty="0" smtClean="0"/>
              <a:t>(3): p. 805-12.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796" y="116632"/>
            <a:ext cx="38858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39552" y="6381328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Vorselaars</a:t>
            </a:r>
            <a:r>
              <a:rPr lang="en-US" sz="1050" dirty="0" smtClean="0"/>
              <a:t>, A.D., et al., </a:t>
            </a:r>
            <a:r>
              <a:rPr lang="en-US" sz="1050" i="1" dirty="0" err="1" smtClean="0"/>
              <a:t>Methotrexate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vs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azathioprine</a:t>
            </a:r>
            <a:r>
              <a:rPr lang="en-US" sz="1050" i="1" dirty="0" smtClean="0"/>
              <a:t> in second-line therapy of </a:t>
            </a:r>
            <a:r>
              <a:rPr lang="en-US" sz="1050" i="1" dirty="0" err="1" smtClean="0"/>
              <a:t>sarcoidosis</a:t>
            </a:r>
            <a:r>
              <a:rPr lang="en-US" sz="1050" i="1" dirty="0" smtClean="0"/>
              <a:t>.</a:t>
            </a:r>
            <a:r>
              <a:rPr lang="en-US" sz="1050" dirty="0" smtClean="0"/>
              <a:t> Chest, 2013. </a:t>
            </a:r>
            <a:r>
              <a:rPr lang="en-US" sz="1050" b="1" dirty="0" smtClean="0"/>
              <a:t>144</a:t>
            </a:r>
            <a:r>
              <a:rPr lang="en-US" sz="1050" dirty="0" smtClean="0"/>
              <a:t>(3): p. 805-12.</a:t>
            </a:r>
            <a:endParaRPr lang="fr-CH" sz="1050" dirty="0"/>
          </a:p>
        </p:txBody>
      </p:sp>
      <p:grpSp>
        <p:nvGrpSpPr>
          <p:cNvPr id="10" name="Groupe 9"/>
          <p:cNvGrpSpPr/>
          <p:nvPr/>
        </p:nvGrpSpPr>
        <p:grpSpPr>
          <a:xfrm>
            <a:off x="755576" y="3789039"/>
            <a:ext cx="7272808" cy="2192177"/>
            <a:chOff x="755576" y="3789039"/>
            <a:chExt cx="7272808" cy="219217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789039"/>
              <a:ext cx="7272808" cy="219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99592" y="5085184"/>
              <a:ext cx="2228169" cy="264483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43058" y="5195843"/>
              <a:ext cx="3213219" cy="17091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42088" y="5348243"/>
              <a:ext cx="3213219" cy="17091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9593" y="5373216"/>
              <a:ext cx="1578688" cy="164459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381328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Vorselaars</a:t>
            </a:r>
            <a:r>
              <a:rPr lang="en-US" sz="1050" dirty="0" smtClean="0"/>
              <a:t>, A.D., et al., </a:t>
            </a:r>
            <a:r>
              <a:rPr lang="en-US" sz="1050" i="1" dirty="0" err="1" smtClean="0"/>
              <a:t>Methotrexate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vs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azathioprine</a:t>
            </a:r>
            <a:r>
              <a:rPr lang="en-US" sz="1050" i="1" dirty="0" smtClean="0"/>
              <a:t> in second-line therapy of </a:t>
            </a:r>
            <a:r>
              <a:rPr lang="en-US" sz="1050" i="1" dirty="0" err="1" smtClean="0"/>
              <a:t>sarcoidosis</a:t>
            </a:r>
            <a:r>
              <a:rPr lang="en-US" sz="1050" i="1" dirty="0" smtClean="0"/>
              <a:t>.</a:t>
            </a:r>
            <a:r>
              <a:rPr lang="en-US" sz="1050" dirty="0" smtClean="0"/>
              <a:t> Chest, 2013. </a:t>
            </a:r>
            <a:r>
              <a:rPr lang="en-US" sz="1050" b="1" dirty="0" smtClean="0"/>
              <a:t>144</a:t>
            </a:r>
            <a:r>
              <a:rPr lang="en-US" sz="1050" dirty="0" smtClean="0"/>
              <a:t>(3): p. 805-12.</a:t>
            </a:r>
            <a:endParaRPr lang="fr-CH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5184576" cy="22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3501008"/>
            <a:ext cx="734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Conclusion des auteurs</a:t>
            </a:r>
          </a:p>
          <a:p>
            <a:endParaRPr lang="fr-CH" dirty="0" smtClean="0"/>
          </a:p>
          <a:p>
            <a:r>
              <a:rPr lang="fr-CH" dirty="0" smtClean="0"/>
              <a:t>Egalité des deux traitements en terme de diminution des doses de stéroïdes et d’effets secondaires, hormis possible augmentation des infections sous azathioprine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187624" y="2418931"/>
            <a:ext cx="6467922" cy="3988690"/>
            <a:chOff x="1187624" y="2418931"/>
            <a:chExt cx="6467922" cy="398869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2418931"/>
              <a:ext cx="6395914" cy="31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6093296"/>
              <a:ext cx="41529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Méthotrexate </a:t>
            </a:r>
            <a:r>
              <a:rPr lang="fr-CH" dirty="0" smtClean="0"/>
              <a:t>– Azathioprine Nouveautés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But: développer des recommandations pour l’utilisation du MTX dans la sarcoïdose</a:t>
            </a:r>
          </a:p>
          <a:p>
            <a:endParaRPr lang="fr-CH" dirty="0" smtClean="0"/>
          </a:p>
          <a:p>
            <a:r>
              <a:rPr lang="fr-CH" dirty="0" smtClean="0"/>
              <a:t>Méthode:</a:t>
            </a:r>
          </a:p>
          <a:p>
            <a:pPr lvl="1"/>
            <a:r>
              <a:rPr lang="fr-CH" dirty="0" smtClean="0"/>
              <a:t>Revue de la littérature</a:t>
            </a:r>
          </a:p>
          <a:p>
            <a:pPr lvl="1"/>
            <a:r>
              <a:rPr lang="fr-CH" dirty="0" smtClean="0"/>
              <a:t>Questionnaire adressé à des experts de la sarcoïdose (250 questionnaires envoyés)</a:t>
            </a:r>
          </a:p>
          <a:p>
            <a:pPr lvl="1"/>
            <a:r>
              <a:rPr lang="fr-CH" dirty="0" smtClean="0"/>
              <a:t>Les informations des deux premières étapes sont utilisées pour formuler des recommandations</a:t>
            </a:r>
          </a:p>
          <a:p>
            <a:pPr lvl="1"/>
            <a:r>
              <a:rPr lang="fr-CH" dirty="0" smtClean="0"/>
              <a:t>Les recommandations sont adressées à 17 experts pour finalisation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6093296"/>
            <a:ext cx="8496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Cremers</a:t>
            </a:r>
            <a:r>
              <a:rPr lang="en-US" sz="1100" dirty="0" smtClean="0"/>
              <a:t>, J.P., et al., </a:t>
            </a:r>
            <a:r>
              <a:rPr lang="en-US" sz="1100" i="1" dirty="0" smtClean="0"/>
              <a:t>Multinational evidence-based World Association of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 and Other </a:t>
            </a:r>
            <a:r>
              <a:rPr lang="en-US" sz="1100" i="1" dirty="0" err="1" smtClean="0"/>
              <a:t>Granulomatous</a:t>
            </a:r>
            <a:r>
              <a:rPr lang="en-US" sz="1100" i="1" dirty="0" smtClean="0"/>
              <a:t> Disorders recommendations for the use of </a:t>
            </a:r>
            <a:r>
              <a:rPr lang="en-US" sz="1100" i="1" dirty="0" err="1" smtClean="0"/>
              <a:t>methotrexate</a:t>
            </a:r>
            <a:r>
              <a:rPr lang="en-US" sz="1100" i="1" dirty="0" smtClean="0"/>
              <a:t> in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: integrating systematic literature research and expert opinion of </a:t>
            </a:r>
            <a:r>
              <a:rPr lang="en-US" sz="1100" i="1" dirty="0" err="1" smtClean="0"/>
              <a:t>sarcoidologists</a:t>
            </a:r>
            <a:r>
              <a:rPr lang="en-US" sz="1100" i="1" dirty="0" smtClean="0"/>
              <a:t> worldwide.</a:t>
            </a:r>
            <a:r>
              <a:rPr lang="en-US" sz="1100" dirty="0" smtClean="0"/>
              <a:t> </a:t>
            </a:r>
            <a:r>
              <a:rPr lang="en-US" sz="1100" dirty="0" err="1" smtClean="0"/>
              <a:t>Curr</a:t>
            </a:r>
            <a:r>
              <a:rPr lang="en-US" sz="1100" dirty="0" smtClean="0"/>
              <a:t> </a:t>
            </a:r>
            <a:r>
              <a:rPr lang="en-US" sz="1100" dirty="0" err="1" smtClean="0"/>
              <a:t>Opin</a:t>
            </a:r>
            <a:r>
              <a:rPr lang="en-US" sz="1100" dirty="0" smtClean="0"/>
              <a:t> </a:t>
            </a:r>
            <a:r>
              <a:rPr lang="en-US" sz="1100" dirty="0" err="1" smtClean="0"/>
              <a:t>Pulm</a:t>
            </a:r>
            <a:r>
              <a:rPr lang="en-US" sz="1100" dirty="0" smtClean="0"/>
              <a:t> Med, 2013. </a:t>
            </a:r>
            <a:r>
              <a:rPr lang="en-US" sz="1100" b="1" dirty="0" smtClean="0"/>
              <a:t>19</a:t>
            </a:r>
            <a:r>
              <a:rPr lang="en-US" sz="1100" dirty="0" smtClean="0"/>
              <a:t>(5): p. 545-61.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154" y="0"/>
            <a:ext cx="6052726" cy="69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78802" y="643359"/>
            <a:ext cx="1584176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 flipV="1">
            <a:off x="1786359" y="1536550"/>
            <a:ext cx="1368152" cy="9225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 flipV="1">
            <a:off x="1763688" y="1766392"/>
            <a:ext cx="1129457" cy="15044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 flipV="1">
            <a:off x="1763688" y="2132856"/>
            <a:ext cx="1296144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 flipV="1">
            <a:off x="2915816" y="2996952"/>
            <a:ext cx="720080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 flipV="1">
            <a:off x="1979712" y="3861048"/>
            <a:ext cx="504056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 flipV="1">
            <a:off x="2771800" y="4365104"/>
            <a:ext cx="1152128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 flipH="1">
            <a:off x="3174053" y="5214086"/>
            <a:ext cx="477390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 flipH="1">
            <a:off x="1881698" y="5342816"/>
            <a:ext cx="818093" cy="102407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 flipH="1">
            <a:off x="2546717" y="6204316"/>
            <a:ext cx="574332" cy="12091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 flipH="1">
            <a:off x="2843808" y="6453336"/>
            <a:ext cx="936104" cy="14401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Anti TNF-</a:t>
            </a:r>
            <a:r>
              <a:rPr lang="el-GR" dirty="0" smtClean="0"/>
              <a:t> α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Rationnel: </a:t>
            </a:r>
          </a:p>
          <a:p>
            <a:pPr lvl="1"/>
            <a:r>
              <a:rPr lang="fr-CH" dirty="0" smtClean="0">
                <a:latin typeface="Calibri"/>
              </a:rPr>
              <a:t>Le TNF-</a:t>
            </a:r>
            <a:r>
              <a:rPr lang="el-GR" dirty="0" smtClean="0"/>
              <a:t> α</a:t>
            </a:r>
            <a:r>
              <a:rPr lang="fr-CH" dirty="0" smtClean="0"/>
              <a:t> a un rôle central dans la formation du granulome (quelle que soit sa cause), et dans le développement de lésions </a:t>
            </a:r>
            <a:r>
              <a:rPr lang="fr-CH" dirty="0" err="1" smtClean="0"/>
              <a:t>fibrotiques</a:t>
            </a:r>
            <a:r>
              <a:rPr lang="fr-CH" dirty="0" smtClean="0"/>
              <a:t> (activation des fibroblastes)</a:t>
            </a:r>
          </a:p>
          <a:p>
            <a:pPr lvl="1"/>
            <a:endParaRPr lang="fr-CH" dirty="0" smtClean="0"/>
          </a:p>
          <a:p>
            <a:pPr lvl="1"/>
            <a:r>
              <a:rPr lang="fr-CH" dirty="0" smtClean="0"/>
              <a:t>Sécrétion augmenté de TNF-</a:t>
            </a:r>
            <a:r>
              <a:rPr lang="el-GR" dirty="0" smtClean="0">
                <a:latin typeface="Calibri"/>
              </a:rPr>
              <a:t>α</a:t>
            </a:r>
            <a:r>
              <a:rPr lang="fr-CH" dirty="0" smtClean="0">
                <a:latin typeface="Calibri"/>
              </a:rPr>
              <a:t> par les macrophages alvéolaires dans la sarcoïdose</a:t>
            </a:r>
            <a:endParaRPr lang="fr-CH" dirty="0" smtClean="0"/>
          </a:p>
          <a:p>
            <a:pPr lvl="1"/>
            <a:endParaRPr lang="fr-CH" dirty="0" smtClean="0"/>
          </a:p>
          <a:p>
            <a:pPr lvl="1"/>
            <a:r>
              <a:rPr lang="fr-CH" dirty="0" smtClean="0">
                <a:latin typeface="Calibri"/>
              </a:rPr>
              <a:t>Les corticostéroïdes ont un effet anti TNF</a:t>
            </a:r>
            <a:r>
              <a:rPr lang="fr-CH" dirty="0" smtClean="0"/>
              <a:t>-</a:t>
            </a:r>
            <a:r>
              <a:rPr lang="el-GR" dirty="0" smtClean="0"/>
              <a:t> α</a:t>
            </a:r>
            <a:r>
              <a:rPr lang="fr-CH" dirty="0" smtClean="0"/>
              <a:t> </a:t>
            </a:r>
            <a:endParaRPr lang="fr-CH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Anti TNF-</a:t>
            </a:r>
            <a:r>
              <a:rPr lang="el-GR" dirty="0" smtClean="0"/>
              <a:t>α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536504"/>
          </a:xfrm>
        </p:spPr>
        <p:txBody>
          <a:bodyPr>
            <a:normAutofit fontScale="70000" lnSpcReduction="20000"/>
          </a:bodyPr>
          <a:lstStyle/>
          <a:p>
            <a:r>
              <a:rPr lang="fr-CH" dirty="0" err="1" smtClean="0"/>
              <a:t>Etanercept</a:t>
            </a:r>
            <a:endParaRPr lang="fr-CH" dirty="0" smtClean="0"/>
          </a:p>
          <a:p>
            <a:pPr lvl="1"/>
            <a:r>
              <a:rPr lang="fr-CH" dirty="0" smtClean="0"/>
              <a:t>1 seul essai dans la sarcoïdose pulmonaire, interrompu pour inefficacité après l’inclusion de 17 patients (11 échecs)</a:t>
            </a:r>
          </a:p>
          <a:p>
            <a:pPr lvl="1">
              <a:buNone/>
            </a:pPr>
            <a:endParaRPr lang="fr-CH" dirty="0" smtClean="0"/>
          </a:p>
          <a:p>
            <a:r>
              <a:rPr lang="fr-CH" dirty="0" err="1" smtClean="0"/>
              <a:t>Infliximab</a:t>
            </a:r>
            <a:endParaRPr lang="fr-CH" dirty="0" smtClean="0"/>
          </a:p>
          <a:p>
            <a:pPr marL="742950" lvl="2" indent="-342900"/>
            <a:r>
              <a:rPr lang="fr-CH" dirty="0" smtClean="0"/>
              <a:t>Efficacité dans la sarcoïdose pulmonaire (2 RCT &lt;6 mois), avec gain de 2.5% à 15% de CVF, et un essai dans la sarcoïdose extra-pulmonaire</a:t>
            </a:r>
          </a:p>
          <a:p>
            <a:pPr marL="742950" lvl="2" indent="-342900"/>
            <a:r>
              <a:rPr lang="fr-CH" dirty="0" smtClean="0"/>
              <a:t>L’utilisation est surtout limitée par le coût</a:t>
            </a:r>
          </a:p>
          <a:p>
            <a:pPr marL="742950" lvl="2" indent="-342900"/>
            <a:r>
              <a:rPr lang="fr-CH" dirty="0" smtClean="0"/>
              <a:t>Développement d’anticorps neutralisants possible</a:t>
            </a:r>
          </a:p>
          <a:p>
            <a:pPr marL="742950" lvl="2" indent="-342900"/>
            <a:r>
              <a:rPr lang="fr-CH" dirty="0" smtClean="0"/>
              <a:t>Pas de données sur la durée de traitement, les risques à long terme, la sélection des patients</a:t>
            </a:r>
          </a:p>
          <a:p>
            <a:pPr marL="742950" lvl="2" indent="-342900"/>
            <a:endParaRPr lang="fr-CH" dirty="0" smtClean="0"/>
          </a:p>
          <a:p>
            <a:r>
              <a:rPr lang="fr-CH" dirty="0" err="1" smtClean="0"/>
              <a:t>Adalimumab</a:t>
            </a:r>
            <a:endParaRPr lang="fr-CH" dirty="0" smtClean="0"/>
          </a:p>
          <a:p>
            <a:pPr lvl="1"/>
            <a:r>
              <a:rPr lang="fr-CH" dirty="0" smtClean="0"/>
              <a:t>Peu d’évidence. Place lorsque l’</a:t>
            </a:r>
            <a:r>
              <a:rPr lang="fr-CH" dirty="0" err="1" smtClean="0"/>
              <a:t>infliximab</a:t>
            </a:r>
            <a:r>
              <a:rPr lang="fr-CH" dirty="0" smtClean="0"/>
              <a:t> est efficace mais que le patient développe des anticorps? </a:t>
            </a:r>
          </a:p>
          <a:p>
            <a:pPr lvl="1">
              <a:buNone/>
            </a:pP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71600" y="2183916"/>
            <a:ext cx="5854452" cy="2142497"/>
            <a:chOff x="971600" y="2183916"/>
            <a:chExt cx="5854452" cy="214249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183916"/>
              <a:ext cx="5854452" cy="166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3380" y="3933056"/>
              <a:ext cx="4392488" cy="39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Infliximab – nouveautés</a:t>
            </a:r>
            <a:br>
              <a:rPr lang="fr-CH" dirty="0" smtClean="0"/>
            </a:br>
            <a:r>
              <a:rPr lang="fr-CH" dirty="0" smtClean="0"/>
              <a:t>sélection des patients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464496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Recommandations actuelles</a:t>
            </a:r>
          </a:p>
          <a:p>
            <a:endParaRPr lang="fr-CH" dirty="0" smtClean="0"/>
          </a:p>
          <a:p>
            <a:r>
              <a:rPr lang="fr-CH" dirty="0" smtClean="0"/>
              <a:t>Traitements étudiés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smtClean="0"/>
              <a:t>Littérature récente</a:t>
            </a:r>
          </a:p>
          <a:p>
            <a:pPr lvl="1"/>
            <a:r>
              <a:rPr lang="fr-CH" dirty="0" smtClean="0"/>
              <a:t>Méthotrexate </a:t>
            </a:r>
            <a:r>
              <a:rPr lang="fr-CH" dirty="0" smtClean="0"/>
              <a:t>- Azathioprine</a:t>
            </a:r>
          </a:p>
          <a:p>
            <a:pPr lvl="1"/>
            <a:r>
              <a:rPr lang="fr-CH" dirty="0" smtClean="0"/>
              <a:t>Anti TNF-</a:t>
            </a:r>
            <a:r>
              <a:rPr lang="el-GR" dirty="0"/>
              <a:t>α</a:t>
            </a:r>
            <a:endParaRPr lang="fr-CH" dirty="0" smtClean="0"/>
          </a:p>
          <a:p>
            <a:pPr lvl="1"/>
            <a:r>
              <a:rPr lang="fr-CH" dirty="0" smtClean="0"/>
              <a:t>Traitements antibiotiques</a:t>
            </a:r>
          </a:p>
          <a:p>
            <a:pPr lvl="1"/>
            <a:r>
              <a:rPr lang="fr-CH" dirty="0" smtClean="0"/>
              <a:t>Traitement de la fatigue associée à la sarcoïdose</a:t>
            </a:r>
          </a:p>
          <a:p>
            <a:pPr lvl="1">
              <a:buNone/>
            </a:pPr>
            <a:endParaRPr lang="fr-CH" dirty="0" smtClean="0"/>
          </a:p>
          <a:p>
            <a:r>
              <a:rPr lang="fr-CH" dirty="0" smtClean="0"/>
              <a:t>Conclusions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630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05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6161309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Judson, M.A., et al., </a:t>
            </a:r>
            <a:r>
              <a:rPr lang="en-US" sz="1100" i="1" dirty="0" smtClean="0"/>
              <a:t>The potential additional benefit of </a:t>
            </a:r>
            <a:r>
              <a:rPr lang="en-US" sz="1100" i="1" dirty="0" err="1" smtClean="0"/>
              <a:t>infliximab</a:t>
            </a:r>
            <a:r>
              <a:rPr lang="en-US" sz="1100" i="1" dirty="0" smtClean="0"/>
              <a:t> in patients with chronic pulmonary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 already receiving corticosteroids: A retrospective analysis from a randomized clinical trial.</a:t>
            </a:r>
            <a:r>
              <a:rPr lang="en-US" sz="1100" dirty="0" smtClean="0"/>
              <a:t>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Med, 2014. </a:t>
            </a:r>
            <a:r>
              <a:rPr lang="en-US" sz="1100" b="1" dirty="0" smtClean="0"/>
              <a:t>108</a:t>
            </a:r>
            <a:r>
              <a:rPr lang="en-US" sz="1100" dirty="0" smtClean="0"/>
              <a:t>(1): p. 189-94.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Infliximab</a:t>
            </a:r>
            <a:r>
              <a:rPr lang="fr-CH" dirty="0" smtClean="0"/>
              <a:t> – effet/tolérance sur le long terme?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633267"/>
          </a:xfrm>
        </p:spPr>
        <p:txBody>
          <a:bodyPr>
            <a:normAutofit fontScale="77500" lnSpcReduction="20000"/>
          </a:bodyPr>
          <a:lstStyle/>
          <a:p>
            <a:r>
              <a:rPr lang="fr-CH" dirty="0" smtClean="0"/>
              <a:t>Études rapportant des résultats à long terme</a:t>
            </a:r>
          </a:p>
          <a:p>
            <a:pPr lvl="1"/>
            <a:r>
              <a:rPr lang="fr-CH" dirty="0" smtClean="0"/>
              <a:t>26 patients avec une sarcoïdose chronique (moyenne 15 ans), traités par </a:t>
            </a:r>
            <a:r>
              <a:rPr lang="fr-CH" dirty="0" err="1" smtClean="0"/>
              <a:t>Ifxb</a:t>
            </a:r>
            <a:r>
              <a:rPr lang="fr-CH" dirty="0" smtClean="0"/>
              <a:t> pendant une moyenne de 46 mois</a:t>
            </a:r>
          </a:p>
          <a:p>
            <a:pPr lvl="1"/>
            <a:r>
              <a:rPr lang="fr-CH" dirty="0" smtClean="0"/>
              <a:t>Résolution ou amélioration dans 100% des cas de sarcoïdose cutanée</a:t>
            </a:r>
          </a:p>
          <a:p>
            <a:pPr lvl="1"/>
            <a:r>
              <a:rPr lang="fr-CH" dirty="0" smtClean="0"/>
              <a:t>Effet mitigé dans les cas d’atteinte pulmonaire: 53% de répondeurs, gain de 5% de CVF, et amélioration des symptômes </a:t>
            </a:r>
          </a:p>
          <a:p>
            <a:pPr lvl="1"/>
            <a:r>
              <a:rPr lang="fr-CH" dirty="0" smtClean="0"/>
              <a:t>Arrêt des corticoïdes possible chez 73% des patients</a:t>
            </a:r>
          </a:p>
          <a:p>
            <a:pPr lvl="1"/>
            <a:r>
              <a:rPr lang="fr-CH" dirty="0" smtClean="0"/>
              <a:t>EI chez 57% des patients, 12% doivent arrêter le traitement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165304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Russell, E., et al., </a:t>
            </a:r>
            <a:r>
              <a:rPr lang="en-US" sz="1100" i="1" dirty="0" smtClean="0"/>
              <a:t>Long term follow-up of </a:t>
            </a:r>
            <a:r>
              <a:rPr lang="en-US" sz="1100" i="1" dirty="0" err="1" smtClean="0"/>
              <a:t>infliximab</a:t>
            </a:r>
            <a:r>
              <a:rPr lang="en-US" sz="1100" i="1" dirty="0" smtClean="0"/>
              <a:t> efficacy in pulmonary and extra-pulmonary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 refractory to conventional therapy.</a:t>
            </a:r>
            <a:r>
              <a:rPr lang="en-US" sz="1100" dirty="0" smtClean="0"/>
              <a:t> </a:t>
            </a:r>
            <a:r>
              <a:rPr lang="en-US" sz="1100" dirty="0" err="1" smtClean="0"/>
              <a:t>Semin</a:t>
            </a:r>
            <a:r>
              <a:rPr lang="en-US" sz="1100" dirty="0" smtClean="0"/>
              <a:t> Arthritis Rheum, 2013. </a:t>
            </a:r>
            <a:r>
              <a:rPr lang="en-US" sz="1100" b="1" dirty="0" smtClean="0"/>
              <a:t>43</a:t>
            </a:r>
            <a:r>
              <a:rPr lang="en-US" sz="1100" dirty="0" smtClean="0"/>
              <a:t>(1): p. 119-24.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Infliximab</a:t>
            </a:r>
            <a:r>
              <a:rPr lang="fr-CH" dirty="0" smtClean="0"/>
              <a:t> – effet/tolérance sur le long terme?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528392"/>
          </a:xfrm>
        </p:spPr>
        <p:txBody>
          <a:bodyPr>
            <a:normAutofit fontScale="92500" lnSpcReduction="20000"/>
          </a:bodyPr>
          <a:lstStyle/>
          <a:p>
            <a:r>
              <a:rPr lang="fr-CH" dirty="0" smtClean="0"/>
              <a:t>16 patients</a:t>
            </a:r>
          </a:p>
          <a:p>
            <a:r>
              <a:rPr lang="fr-CH" dirty="0" smtClean="0"/>
              <a:t>Durée de traitement moyenne 29 mois</a:t>
            </a:r>
          </a:p>
          <a:p>
            <a:r>
              <a:rPr lang="fr-CH" dirty="0" smtClean="0"/>
              <a:t>Sur 5 patients avec une atteinte pulmonaire prédominante, seul 1 une augmentation de CVF &gt;10%</a:t>
            </a:r>
          </a:p>
          <a:p>
            <a:r>
              <a:rPr lang="fr-CH" dirty="0" smtClean="0"/>
              <a:t>10/11 des sarcoïdoses extra-pulmonaires répondent</a:t>
            </a:r>
          </a:p>
          <a:p>
            <a:r>
              <a:rPr lang="fr-CH" dirty="0" smtClean="0"/>
              <a:t>Aucun EI clairement attribuable au traitement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6165304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Hostettler, K.E., et al., </a:t>
            </a:r>
            <a:r>
              <a:rPr lang="en-US" sz="1100" i="1" dirty="0" smtClean="0"/>
              <a:t>Long-term treatment with </a:t>
            </a:r>
            <a:r>
              <a:rPr lang="en-US" sz="1100" i="1" dirty="0" err="1" smtClean="0"/>
              <a:t>infliximab</a:t>
            </a:r>
            <a:r>
              <a:rPr lang="en-US" sz="1100" i="1" dirty="0" smtClean="0"/>
              <a:t> in patients with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.</a:t>
            </a:r>
            <a:r>
              <a:rPr lang="en-US" sz="1100" dirty="0" smtClean="0"/>
              <a:t> Respiration, 2012. </a:t>
            </a:r>
            <a:r>
              <a:rPr lang="en-US" sz="1100" b="1" dirty="0" smtClean="0"/>
              <a:t>83</a:t>
            </a:r>
            <a:r>
              <a:rPr lang="en-US" sz="1100" dirty="0" smtClean="0"/>
              <a:t>(3): p. 218-24.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2625155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8 patients, durée moyenne de tt 23 mois</a:t>
            </a:r>
          </a:p>
          <a:p>
            <a:pPr lvl="1"/>
            <a:r>
              <a:rPr lang="fr-CH" dirty="0" smtClean="0"/>
              <a:t>2 échecs, 2 effets indésirables majeurs et 2 guérisons. 3 traitements au long cours</a:t>
            </a:r>
          </a:p>
          <a:p>
            <a:pPr lvl="1"/>
            <a:r>
              <a:rPr lang="fr-CH" dirty="0" smtClean="0"/>
              <a:t>18 évènements indésirables dont 8 graves</a:t>
            </a:r>
          </a:p>
          <a:p>
            <a:pPr lvl="1"/>
            <a:endParaRPr lang="fr-CH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/>
              <a:t>Revue de la littérature: 3 RCT, 12 CS et 53 CR</a:t>
            </a:r>
          </a:p>
          <a:p>
            <a:pPr marL="742950" lvl="2" indent="-342900"/>
            <a:r>
              <a:rPr lang="fr-CH" dirty="0" smtClean="0"/>
              <a:t>Effets indésirables: 39.9 pour 100 patients années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7667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dirty="0" err="1" smtClean="0">
                <a:latin typeface="+mj-lt"/>
              </a:rPr>
              <a:t>Infliximab</a:t>
            </a:r>
            <a:r>
              <a:rPr lang="fr-CH" sz="4000" dirty="0" smtClean="0">
                <a:latin typeface="+mj-lt"/>
              </a:rPr>
              <a:t> – effet/tolérance sur le long terme?</a:t>
            </a:r>
            <a:endParaRPr lang="fr-CH" sz="40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94928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Maneiro</a:t>
            </a:r>
            <a:r>
              <a:rPr lang="en-US" sz="1100" dirty="0" smtClean="0"/>
              <a:t>, J.R., et al., </a:t>
            </a:r>
            <a:r>
              <a:rPr lang="en-US" sz="1100" i="1" dirty="0" smtClean="0"/>
              <a:t>Efficacy and safety of TNF antagonists in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: data from the Spanish registry of biologics BIOBADASER and a systematic review.</a:t>
            </a:r>
            <a:r>
              <a:rPr lang="en-US" sz="1100" dirty="0" smtClean="0"/>
              <a:t> </a:t>
            </a:r>
            <a:r>
              <a:rPr lang="en-US" sz="1100" dirty="0" err="1" smtClean="0"/>
              <a:t>Semin</a:t>
            </a:r>
            <a:r>
              <a:rPr lang="en-US" sz="1100" dirty="0" smtClean="0"/>
              <a:t> Arthritis Rheum, 2012. </a:t>
            </a:r>
            <a:r>
              <a:rPr lang="en-US" sz="1100" b="1" dirty="0" smtClean="0"/>
              <a:t>42</a:t>
            </a:r>
            <a:r>
              <a:rPr lang="en-US" sz="1100" dirty="0" smtClean="0"/>
              <a:t>(1): p. 89-103.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Infliximab</a:t>
            </a:r>
            <a:r>
              <a:rPr lang="fr-CH" dirty="0" smtClean="0"/>
              <a:t> – durée de traitement?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5527551" cy="13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3667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83568" y="3284984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Rétrospective, 47 patients avec des sarcoïdoses sévères (87% atteintes extra-pulmonaires), traités en moyenne 8.5 mois par </a:t>
            </a:r>
            <a:r>
              <a:rPr lang="fr-CH" dirty="0" err="1" smtClean="0"/>
              <a:t>infliximab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Taux de récidive de 62%, dont ¼ dans les 4 mois et quasiment tous dans les 20 mois</a:t>
            </a:r>
          </a:p>
          <a:p>
            <a:pPr>
              <a:buFont typeface="Arial" pitchFamily="34" charset="0"/>
              <a:buChar char="•"/>
            </a:pP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Dans l’analyse </a:t>
            </a:r>
            <a:r>
              <a:rPr lang="fr-CH" dirty="0" err="1" smtClean="0"/>
              <a:t>multivariée</a:t>
            </a:r>
            <a:r>
              <a:rPr lang="fr-CH" dirty="0" smtClean="0"/>
              <a:t>, seul un SUV max des </a:t>
            </a:r>
            <a:r>
              <a:rPr lang="fr-CH" dirty="0" err="1" smtClean="0"/>
              <a:t>gg</a:t>
            </a:r>
            <a:r>
              <a:rPr lang="fr-CH" dirty="0" smtClean="0"/>
              <a:t> </a:t>
            </a:r>
            <a:r>
              <a:rPr lang="fr-CH" dirty="0" err="1" smtClean="0"/>
              <a:t>médiastinaux</a:t>
            </a:r>
            <a:r>
              <a:rPr lang="fr-CH" dirty="0" smtClean="0"/>
              <a:t> &gt;6 </a:t>
            </a:r>
            <a:r>
              <a:rPr lang="fr-CH" u="sng" dirty="0" smtClean="0"/>
              <a:t>à l’initiation du traitement</a:t>
            </a:r>
            <a:r>
              <a:rPr lang="fr-CH" dirty="0" smtClean="0"/>
              <a:t> prédisait la rechute (HR 4.33)</a:t>
            </a:r>
          </a:p>
          <a:p>
            <a:pPr>
              <a:buFont typeface="Arial" pitchFamily="34" charset="0"/>
              <a:buChar char="•"/>
            </a:pP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Aucun paramètre à l’arrêt du traitement (CRP, ACE, FP) ne permet de prédire le risque de rechute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Infliximab</a:t>
            </a:r>
            <a:r>
              <a:rPr lang="fr-CH" dirty="0" smtClean="0"/>
              <a:t> - conclusions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Effet global mitigé dans l’atteinte pulmonaire, semble meilleur dans les atteintes extra-pulmonaire</a:t>
            </a:r>
          </a:p>
          <a:p>
            <a:endParaRPr lang="fr-CH" dirty="0" smtClean="0"/>
          </a:p>
          <a:p>
            <a:r>
              <a:rPr lang="fr-CH" dirty="0" smtClean="0"/>
              <a:t>Probablement peu d’effet chez les patients sous &gt;20mg de </a:t>
            </a:r>
            <a:r>
              <a:rPr lang="fr-CH" dirty="0" err="1" smtClean="0"/>
              <a:t>prednisone</a:t>
            </a:r>
            <a:r>
              <a:rPr lang="fr-CH" dirty="0" smtClean="0"/>
              <a:t> par jour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smtClean="0"/>
              <a:t>Sécurité à long terme?</a:t>
            </a:r>
          </a:p>
          <a:p>
            <a:endParaRPr lang="fr-CH" dirty="0" smtClean="0"/>
          </a:p>
          <a:p>
            <a:r>
              <a:rPr lang="fr-CH" dirty="0" smtClean="0"/>
              <a:t>Rechute fréquente, actuellement pas de moyen d’identifier les patients chez qui le traitement peut être </a:t>
            </a:r>
            <a:r>
              <a:rPr lang="fr-CH" dirty="0" err="1" smtClean="0"/>
              <a:t>interrrompu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Traitements antibiotiques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76464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Rationnel</a:t>
            </a:r>
          </a:p>
          <a:p>
            <a:pPr lvl="1"/>
            <a:r>
              <a:rPr lang="fr-CH" dirty="0" smtClean="0"/>
              <a:t>Parmi les différents germes suspectés d’être à l’origine de la sarcoïdose, le </a:t>
            </a:r>
            <a:r>
              <a:rPr lang="fr-CH" dirty="0" err="1" smtClean="0"/>
              <a:t>Propionobacterium</a:t>
            </a:r>
            <a:r>
              <a:rPr lang="fr-CH" dirty="0" smtClean="0"/>
              <a:t> </a:t>
            </a:r>
            <a:r>
              <a:rPr lang="fr-CH" dirty="0" err="1" smtClean="0"/>
              <a:t>acnes</a:t>
            </a:r>
            <a:r>
              <a:rPr lang="fr-CH" dirty="0" smtClean="0"/>
              <a:t> a le plus été recherché (et trouvé…)</a:t>
            </a:r>
          </a:p>
          <a:p>
            <a:pPr lvl="1"/>
            <a:endParaRPr lang="fr-CH" dirty="0"/>
          </a:p>
          <a:p>
            <a:pPr lvl="1"/>
            <a:r>
              <a:rPr lang="fr-CH" dirty="0" smtClean="0"/>
              <a:t>Il y a aussi des évidences pour la participation de mycobactéries</a:t>
            </a:r>
          </a:p>
          <a:p>
            <a:pPr lvl="1"/>
            <a:endParaRPr lang="fr-CH" dirty="0" smtClean="0"/>
          </a:p>
          <a:p>
            <a:pPr lvl="1"/>
            <a:r>
              <a:rPr lang="fr-CH" dirty="0" smtClean="0"/>
              <a:t>Effet </a:t>
            </a:r>
            <a:r>
              <a:rPr lang="fr-CH" dirty="0" err="1" smtClean="0"/>
              <a:t>immunomodulateur</a:t>
            </a:r>
            <a:r>
              <a:rPr lang="fr-CH" dirty="0" smtClean="0"/>
              <a:t> de certains antibiotiques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 lnSpcReduction="20000"/>
          </a:bodyPr>
          <a:lstStyle/>
          <a:p>
            <a:r>
              <a:rPr lang="fr-CH" dirty="0" smtClean="0"/>
              <a:t>But: effet du traitement « CLEAR » (</a:t>
            </a:r>
            <a:r>
              <a:rPr lang="fr-CH" dirty="0" err="1" smtClean="0"/>
              <a:t>Levofloxacine</a:t>
            </a:r>
            <a:r>
              <a:rPr lang="fr-CH" dirty="0" smtClean="0"/>
              <a:t>, </a:t>
            </a:r>
            <a:r>
              <a:rPr lang="fr-CH" dirty="0" err="1" smtClean="0"/>
              <a:t>Ethambutol</a:t>
            </a:r>
            <a:r>
              <a:rPr lang="fr-CH" dirty="0" smtClean="0"/>
              <a:t>, </a:t>
            </a:r>
            <a:r>
              <a:rPr lang="fr-CH" dirty="0" err="1" smtClean="0"/>
              <a:t>Azithromycine</a:t>
            </a:r>
            <a:r>
              <a:rPr lang="fr-CH" dirty="0" smtClean="0"/>
              <a:t> et Rifampicine) sur 8 semaines</a:t>
            </a:r>
          </a:p>
          <a:p>
            <a:endParaRPr lang="fr-CH" dirty="0" smtClean="0"/>
          </a:p>
          <a:p>
            <a:r>
              <a:rPr lang="fr-CH" dirty="0" smtClean="0"/>
              <a:t>Open label, phase </a:t>
            </a:r>
            <a:r>
              <a:rPr lang="fr-CH" dirty="0" err="1" smtClean="0"/>
              <a:t>Ib</a:t>
            </a:r>
            <a:r>
              <a:rPr lang="fr-CH" dirty="0" smtClean="0"/>
              <a:t>, </a:t>
            </a:r>
            <a:r>
              <a:rPr lang="fr-CH" dirty="0" err="1" smtClean="0"/>
              <a:t>monocentrique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15 patients, 7 drop-out (!)</a:t>
            </a:r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75724" cy="13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6972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75097"/>
            <a:ext cx="8363272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00" dirty="0" smtClean="0"/>
              <a:t>Drake, W., et al., </a:t>
            </a:r>
            <a:r>
              <a:rPr lang="en-US" sz="1100" i="1" dirty="0" smtClean="0"/>
              <a:t>Effects of broad-spectrum </a:t>
            </a:r>
            <a:r>
              <a:rPr lang="en-US" sz="1100" i="1" dirty="0" err="1" smtClean="0"/>
              <a:t>antimycobacterial</a:t>
            </a:r>
            <a:r>
              <a:rPr lang="en-US" sz="1100" i="1" dirty="0" smtClean="0"/>
              <a:t> therapy on chronic pulmonary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.</a:t>
            </a:r>
            <a:r>
              <a:rPr lang="en-US" sz="1100" dirty="0" smtClean="0"/>
              <a:t> </a:t>
            </a:r>
            <a:r>
              <a:rPr lang="en-US" sz="1100" dirty="0" err="1" smtClean="0"/>
              <a:t>Sarcoidosis</a:t>
            </a:r>
            <a:r>
              <a:rPr lang="en-US" sz="1100" dirty="0" smtClean="0"/>
              <a:t> </a:t>
            </a:r>
            <a:r>
              <a:rPr lang="en-US" sz="1100" dirty="0" err="1" smtClean="0"/>
              <a:t>Vasc</a:t>
            </a:r>
            <a:r>
              <a:rPr lang="en-US" sz="1100" dirty="0" smtClean="0"/>
              <a:t> Diffuse Lung </a:t>
            </a:r>
            <a:r>
              <a:rPr lang="en-US" sz="1100" dirty="0" err="1" smtClean="0"/>
              <a:t>Dis</a:t>
            </a:r>
            <a:r>
              <a:rPr lang="en-US" sz="1100" dirty="0" smtClean="0"/>
              <a:t>, 2013. </a:t>
            </a:r>
            <a:r>
              <a:rPr lang="en-US" sz="1100" b="1" dirty="0" smtClean="0"/>
              <a:t>30</a:t>
            </a:r>
            <a:r>
              <a:rPr lang="en-US" sz="1100" dirty="0" smtClean="0"/>
              <a:t>(3): p. 201-11.</a:t>
            </a:r>
            <a:endParaRPr lang="fr-CH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36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1560" y="458112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CH" sz="2000" dirty="0" smtClean="0">
                <a:sym typeface="Wingdings" pitchFamily="2" charset="2"/>
              </a:rPr>
              <a:t>1 RCT positif dans la sarcoïdose cutanée</a:t>
            </a:r>
          </a:p>
          <a:p>
            <a:pPr>
              <a:buFont typeface="Wingdings"/>
              <a:buChar char="à"/>
            </a:pPr>
            <a:endParaRPr lang="fr-CH" sz="20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CH" sz="2000" dirty="0" smtClean="0">
                <a:sym typeface="Wingdings" pitchFamily="2" charset="2"/>
              </a:rPr>
              <a:t>RCT  CLEAR vs placebo dans la sarcoïdose pulmonaire annoncé sur clinicaltrials.gov (débute 2014)</a:t>
            </a:r>
            <a:endParaRPr lang="fr-CH" sz="2000" dirty="0"/>
          </a:p>
        </p:txBody>
      </p:sp>
      <p:sp>
        <p:nvSpPr>
          <p:cNvPr id="8" name="Flèche vers le bas 7"/>
          <p:cNvSpPr/>
          <p:nvPr/>
        </p:nvSpPr>
        <p:spPr>
          <a:xfrm>
            <a:off x="4644008" y="836712"/>
            <a:ext cx="144016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3995936" y="548680"/>
            <a:ext cx="18002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Arrêt du traitement</a:t>
            </a:r>
            <a:endParaRPr lang="fr-CH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Traitement de la fatigue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533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fatigue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plainte</a:t>
            </a:r>
            <a:r>
              <a:rPr lang="en-US" dirty="0" smtClean="0"/>
              <a:t> </a:t>
            </a:r>
            <a:r>
              <a:rPr lang="en-US" dirty="0" err="1" smtClean="0"/>
              <a:t>fréquente</a:t>
            </a:r>
            <a:r>
              <a:rPr lang="en-US" dirty="0" smtClean="0"/>
              <a:t> (&gt;50% des patients)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sarcoïdose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Elle </a:t>
            </a:r>
            <a:r>
              <a:rPr lang="en-US" dirty="0" err="1" smtClean="0"/>
              <a:t>persiste</a:t>
            </a:r>
            <a:r>
              <a:rPr lang="en-US" dirty="0" smtClean="0"/>
              <a:t> en </a:t>
            </a:r>
            <a:r>
              <a:rPr lang="en-US" dirty="0" err="1" smtClean="0"/>
              <a:t>général</a:t>
            </a:r>
            <a:r>
              <a:rPr lang="en-US" dirty="0" smtClean="0"/>
              <a:t> </a:t>
            </a:r>
            <a:r>
              <a:rPr lang="en-US" dirty="0" err="1" smtClean="0"/>
              <a:t>malgré</a:t>
            </a:r>
            <a:r>
              <a:rPr lang="en-US" dirty="0" smtClean="0"/>
              <a:t> le </a:t>
            </a:r>
            <a:r>
              <a:rPr lang="en-US" dirty="0" err="1" smtClean="0"/>
              <a:t>traitement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RCT a </a:t>
            </a:r>
            <a:r>
              <a:rPr lang="en-US" dirty="0" err="1" smtClean="0"/>
              <a:t>montré</a:t>
            </a:r>
            <a:r>
              <a:rPr lang="en-US" dirty="0" smtClean="0"/>
              <a:t> un </a:t>
            </a:r>
            <a:r>
              <a:rPr lang="en-US" dirty="0" err="1" smtClean="0"/>
              <a:t>bénéfice</a:t>
            </a:r>
            <a:r>
              <a:rPr lang="en-US" dirty="0" smtClean="0"/>
              <a:t> du </a:t>
            </a:r>
            <a:r>
              <a:rPr lang="en-US" dirty="0" err="1" smtClean="0"/>
              <a:t>dexmethylphenidate</a:t>
            </a:r>
            <a:r>
              <a:rPr lang="en-US" dirty="0" smtClean="0"/>
              <a:t> (Lower et al., chest, 2008)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Recommandations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77891"/>
          </a:xfrm>
        </p:spPr>
        <p:txBody>
          <a:bodyPr/>
          <a:lstStyle/>
          <a:p>
            <a:r>
              <a:rPr lang="fr-CH" dirty="0" smtClean="0"/>
              <a:t>« WASOG/ATS/ERS statement », 1999</a:t>
            </a:r>
          </a:p>
          <a:p>
            <a:endParaRPr lang="fr-CH" dirty="0" smtClean="0"/>
          </a:p>
          <a:p>
            <a:r>
              <a:rPr lang="fr-CH" dirty="0" smtClean="0"/>
              <a:t>Foundation for sarcoidosis research</a:t>
            </a:r>
          </a:p>
          <a:p>
            <a:endParaRPr lang="fr-CH" dirty="0" smtClean="0"/>
          </a:p>
          <a:p>
            <a:r>
              <a:rPr lang="fr-CH" dirty="0" err="1" smtClean="0"/>
              <a:t>Britisch</a:t>
            </a:r>
            <a:r>
              <a:rPr lang="fr-CH" dirty="0" smtClean="0"/>
              <a:t> </a:t>
            </a:r>
            <a:r>
              <a:rPr lang="fr-CH" dirty="0" err="1" smtClean="0"/>
              <a:t>Thoracic</a:t>
            </a:r>
            <a:r>
              <a:rPr lang="fr-CH" dirty="0" smtClean="0"/>
              <a:t> Society</a:t>
            </a:r>
          </a:p>
          <a:p>
            <a:pPr>
              <a:buNone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Traitement de la fatigue</a:t>
            </a:r>
            <a:endParaRPr lang="fr-CH" dirty="0"/>
          </a:p>
        </p:txBody>
      </p:sp>
      <p:grpSp>
        <p:nvGrpSpPr>
          <p:cNvPr id="6" name="Groupe 5"/>
          <p:cNvGrpSpPr/>
          <p:nvPr/>
        </p:nvGrpSpPr>
        <p:grpSpPr>
          <a:xfrm>
            <a:off x="141688" y="1772816"/>
            <a:ext cx="4537816" cy="1557751"/>
            <a:chOff x="141688" y="1772816"/>
            <a:chExt cx="4537816" cy="15577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772816"/>
              <a:ext cx="4499992" cy="117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688" y="3068960"/>
              <a:ext cx="3168352" cy="2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ZoneTexte 6"/>
          <p:cNvSpPr txBox="1"/>
          <p:nvPr/>
        </p:nvSpPr>
        <p:spPr>
          <a:xfrm>
            <a:off x="251520" y="422108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Patients avec fatigue persistante sous traitement stable depuis 3</a:t>
            </a:r>
          </a:p>
          <a:p>
            <a:r>
              <a:rPr lang="fr-CH" dirty="0" smtClean="0"/>
              <a:t>   mois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IAH &lt;5, pas de MPJ en nombre significatif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Mesure objective de la somnolence (TILE)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Mesure de la fatigue par des échelles validées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8 semaines de r-</a:t>
            </a:r>
            <a:r>
              <a:rPr lang="fr-CH" dirty="0" err="1" smtClean="0"/>
              <a:t>modafinil</a:t>
            </a:r>
            <a:r>
              <a:rPr lang="fr-CH" dirty="0" smtClean="0"/>
              <a:t> vs placebo en </a:t>
            </a:r>
            <a:r>
              <a:rPr lang="fr-CH" dirty="0" err="1" smtClean="0"/>
              <a:t>crossover</a:t>
            </a: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382394" cy="35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 fontScale="55000" lnSpcReduction="20000"/>
          </a:bodyPr>
          <a:lstStyle/>
          <a:p>
            <a:r>
              <a:rPr lang="fr-CH" dirty="0" smtClean="0"/>
              <a:t>Les données récentes ne devraient pas changer les pratiques actuelles</a:t>
            </a:r>
          </a:p>
          <a:p>
            <a:pPr lvl="1"/>
            <a:r>
              <a:rPr lang="fr-CH" dirty="0" smtClean="0">
                <a:hlinkClick r:id="rId2"/>
              </a:rPr>
              <a:t>http://www.sarcoidosisprotocol.org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b="1" dirty="0" smtClean="0"/>
              <a:t>Pour le traitement de deuxième ligne</a:t>
            </a:r>
          </a:p>
          <a:p>
            <a:pPr lvl="1"/>
            <a:r>
              <a:rPr lang="fr-CH" dirty="0" smtClean="0"/>
              <a:t>Un peu plus de données pour l’équivalence probable MTX-</a:t>
            </a:r>
            <a:r>
              <a:rPr lang="fr-CH" dirty="0" err="1" smtClean="0"/>
              <a:t>Aza</a:t>
            </a:r>
            <a:endParaRPr lang="fr-CH" dirty="0" smtClean="0"/>
          </a:p>
          <a:p>
            <a:pPr lvl="1"/>
            <a:r>
              <a:rPr lang="fr-CH" dirty="0" smtClean="0"/>
              <a:t>Pour le </a:t>
            </a:r>
            <a:r>
              <a:rPr lang="fr-CH" dirty="0" err="1" smtClean="0"/>
              <a:t>méthotrexate</a:t>
            </a:r>
            <a:r>
              <a:rPr lang="fr-CH" dirty="0" smtClean="0"/>
              <a:t>, guidelines récentes disponibles (www.wasog.org)</a:t>
            </a:r>
          </a:p>
          <a:p>
            <a:endParaRPr lang="fr-CH" dirty="0" smtClean="0"/>
          </a:p>
          <a:p>
            <a:r>
              <a:rPr lang="fr-CH" b="1" dirty="0" smtClean="0"/>
              <a:t>Place des anti-TNF-</a:t>
            </a:r>
            <a:r>
              <a:rPr lang="el-GR" b="1" dirty="0" smtClean="0"/>
              <a:t> α</a:t>
            </a:r>
            <a:endParaRPr lang="fr-CH" b="1" dirty="0" smtClean="0"/>
          </a:p>
          <a:p>
            <a:pPr lvl="1"/>
            <a:r>
              <a:rPr lang="fr-CH" dirty="0" smtClean="0"/>
              <a:t>L’</a:t>
            </a:r>
            <a:r>
              <a:rPr lang="fr-CH" dirty="0" err="1" smtClean="0"/>
              <a:t>Infliximab</a:t>
            </a:r>
            <a:r>
              <a:rPr lang="fr-CH" dirty="0" smtClean="0"/>
              <a:t> est le plus étudié</a:t>
            </a:r>
          </a:p>
          <a:p>
            <a:pPr lvl="1"/>
            <a:r>
              <a:rPr lang="fr-CH" dirty="0" smtClean="0"/>
              <a:t>Le traitement est couteux, le bénéfice modeste pour l’atteinte pulmonaire (surtout si </a:t>
            </a:r>
            <a:r>
              <a:rPr lang="fr-CH" dirty="0" err="1" smtClean="0"/>
              <a:t>prednisone</a:t>
            </a:r>
            <a:r>
              <a:rPr lang="fr-CH" dirty="0" smtClean="0"/>
              <a:t> &gt;20mg?), possiblement mieux pour les autres organes</a:t>
            </a:r>
          </a:p>
          <a:p>
            <a:pPr lvl="1"/>
            <a:r>
              <a:rPr lang="fr-CH" dirty="0" smtClean="0"/>
              <a:t>La durée du traitement n’est pas claire, le risque de rechute à l’arrêt élevé, sans qu’on puisse prédire quel patient va rechuter </a:t>
            </a:r>
          </a:p>
          <a:p>
            <a:pPr lvl="1">
              <a:buNone/>
            </a:pPr>
            <a:r>
              <a:rPr lang="fr-CH" dirty="0" smtClean="0">
                <a:sym typeface="Wingdings" pitchFamily="2" charset="2"/>
              </a:rPr>
              <a:t> </a:t>
            </a:r>
            <a:r>
              <a:rPr lang="fr-CH" dirty="0" smtClean="0"/>
              <a:t>L’indication devrait être restrictive</a:t>
            </a:r>
          </a:p>
          <a:p>
            <a:pPr lvl="1"/>
            <a:endParaRPr lang="fr-CH" dirty="0" smtClean="0"/>
          </a:p>
          <a:p>
            <a:r>
              <a:rPr lang="fr-CH" b="1" dirty="0" smtClean="0"/>
              <a:t>Antibiotiques</a:t>
            </a:r>
            <a:r>
              <a:rPr lang="fr-CH" dirty="0" smtClean="0"/>
              <a:t>:  à suivre…</a:t>
            </a:r>
          </a:p>
          <a:p>
            <a:endParaRPr lang="fr-CH" dirty="0" smtClean="0"/>
          </a:p>
          <a:p>
            <a:r>
              <a:rPr lang="fr-CH" b="1" dirty="0" smtClean="0"/>
              <a:t>Fatigue</a:t>
            </a:r>
            <a:r>
              <a:rPr lang="fr-CH" dirty="0" smtClean="0"/>
              <a:t>: traitements efficaces, non commercialisés pour l’instant</a:t>
            </a:r>
          </a:p>
          <a:p>
            <a:endParaRPr lang="fr-CH" dirty="0" smtClean="0"/>
          </a:p>
          <a:p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WASOG/ATS/ERS </a:t>
            </a:r>
            <a:r>
              <a:rPr lang="fr-CH" dirty="0" err="1" smtClean="0"/>
              <a:t>statement</a:t>
            </a:r>
            <a:r>
              <a:rPr lang="fr-CH" dirty="0" smtClean="0"/>
              <a:t> 1999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49291"/>
          </a:xfrm>
        </p:spPr>
        <p:txBody>
          <a:bodyPr>
            <a:normAutofit fontScale="77500" lnSpcReduction="20000"/>
          </a:bodyPr>
          <a:lstStyle/>
          <a:p>
            <a:r>
              <a:rPr lang="fr-CH" dirty="0" smtClean="0"/>
              <a:t>Première ligne: </a:t>
            </a:r>
          </a:p>
          <a:p>
            <a:pPr lvl="1"/>
            <a:r>
              <a:rPr lang="fr-CH" dirty="0" err="1" smtClean="0"/>
              <a:t>prednisone</a:t>
            </a:r>
            <a:r>
              <a:rPr lang="fr-CH" dirty="0" smtClean="0"/>
              <a:t> 20-40mg/j (ou équivalent 1j/2)</a:t>
            </a:r>
          </a:p>
          <a:p>
            <a:pPr lvl="1"/>
            <a:r>
              <a:rPr lang="fr-CH" dirty="0" smtClean="0"/>
              <a:t>Réévaluation 1 à 3 mois. Si réponse, baisse progressive jusqu’à 5-10mg/j</a:t>
            </a:r>
          </a:p>
          <a:p>
            <a:pPr lvl="1"/>
            <a:r>
              <a:rPr lang="fr-CH" dirty="0" smtClean="0"/>
              <a:t>Durée totale 12 mois</a:t>
            </a:r>
          </a:p>
          <a:p>
            <a:pPr lvl="1"/>
            <a:endParaRPr lang="fr-CH" dirty="0" smtClean="0"/>
          </a:p>
          <a:p>
            <a:r>
              <a:rPr lang="fr-CH" dirty="0" smtClean="0"/>
              <a:t>ICS: pas de recommandation</a:t>
            </a:r>
          </a:p>
          <a:p>
            <a:endParaRPr lang="fr-CH" dirty="0" smtClean="0"/>
          </a:p>
          <a:p>
            <a:r>
              <a:rPr lang="fr-CH" dirty="0" smtClean="0"/>
              <a:t>Cytotoxiques: pas d’indication claire. MTX et AZA en premier lieu. Cyclophosphamide pour les cas réfractaires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5877272"/>
            <a:ext cx="8568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Statement on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. Joint Statement of the American Thoracic Society (ATS), the European Respiratory Society (ERS) and the World Association of </a:t>
            </a:r>
            <a:r>
              <a:rPr lang="en-US" sz="1100" i="1" dirty="0" err="1" smtClean="0"/>
              <a:t>Sarcoidosis</a:t>
            </a:r>
            <a:r>
              <a:rPr lang="en-US" sz="1100" i="1" dirty="0" smtClean="0"/>
              <a:t> and Other </a:t>
            </a:r>
            <a:r>
              <a:rPr lang="en-US" sz="1100" i="1" dirty="0" err="1" smtClean="0"/>
              <a:t>Granulomatous</a:t>
            </a:r>
            <a:r>
              <a:rPr lang="en-US" sz="1100" i="1" dirty="0" smtClean="0"/>
              <a:t> Disorders (WASOG) adopted by the ATS Board of Directors and by the ERS Executive Committee, February 1999.</a:t>
            </a:r>
            <a:r>
              <a:rPr lang="en-US" sz="1100" dirty="0" smtClean="0"/>
              <a:t> Am J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</a:t>
            </a:r>
            <a:r>
              <a:rPr lang="en-US" sz="1100" dirty="0" err="1" smtClean="0"/>
              <a:t>Crit</a:t>
            </a:r>
            <a:r>
              <a:rPr lang="en-US" sz="1100" dirty="0" smtClean="0"/>
              <a:t> Care Med, 1999. </a:t>
            </a:r>
            <a:r>
              <a:rPr lang="en-US" sz="1100" b="1" dirty="0" smtClean="0"/>
              <a:t>160</a:t>
            </a:r>
            <a:r>
              <a:rPr lang="en-US" sz="1100" dirty="0" smtClean="0"/>
              <a:t>(2): p. 736-55.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BTS Guidelines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“Prednisolone 0.5 mg/kg/day for 4 weeks, then reduced to a maintenance dose which will control symptoms and disease progression, should be used for a period of 6–24 months.” </a:t>
            </a:r>
          </a:p>
          <a:p>
            <a:endParaRPr lang="en-US" dirty="0" smtClean="0"/>
          </a:p>
          <a:p>
            <a:r>
              <a:rPr lang="en-US" dirty="0" smtClean="0"/>
              <a:t>“Inhaled corticosteroids may be considered for symptom control (cough) in a subgroup of patients.”</a:t>
            </a:r>
          </a:p>
          <a:p>
            <a:endParaRPr lang="en-US" dirty="0" smtClean="0"/>
          </a:p>
          <a:p>
            <a:r>
              <a:rPr lang="en-US" dirty="0" smtClean="0"/>
              <a:t>“Other immunosuppressive or anti-inflammatory treatments only have a limited role in </a:t>
            </a:r>
            <a:r>
              <a:rPr lang="en-US" dirty="0" err="1" smtClean="0"/>
              <a:t>sarcoidosis</a:t>
            </a:r>
            <a:r>
              <a:rPr lang="en-US" dirty="0" smtClean="0"/>
              <a:t>, but should be considered in patients when corticosteroids are not controlling the disease or side effects are intolerable. At present, </a:t>
            </a:r>
            <a:r>
              <a:rPr lang="en-US" dirty="0" err="1" smtClean="0"/>
              <a:t>methotrexate</a:t>
            </a:r>
            <a:r>
              <a:rPr lang="en-US" dirty="0" smtClean="0"/>
              <a:t> is the treatment </a:t>
            </a:r>
            <a:r>
              <a:rPr lang="fr-CH" dirty="0" smtClean="0"/>
              <a:t>of choice.</a:t>
            </a:r>
            <a:r>
              <a:rPr lang="en-US" dirty="0"/>
              <a:t> ”</a:t>
            </a:r>
            <a:r>
              <a:rPr lang="fr-CH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Foundation</a:t>
            </a:r>
            <a:r>
              <a:rPr lang="fr-CH" dirty="0" smtClean="0"/>
              <a:t> for </a:t>
            </a:r>
            <a:r>
              <a:rPr lang="fr-CH" dirty="0" err="1" smtClean="0"/>
              <a:t>sarcoidosis</a:t>
            </a:r>
            <a:r>
              <a:rPr lang="fr-CH" dirty="0" smtClean="0"/>
              <a:t> </a:t>
            </a:r>
            <a:r>
              <a:rPr lang="fr-CH" dirty="0" err="1" smtClean="0"/>
              <a:t>research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04456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CH" dirty="0" smtClean="0"/>
              <a:t>CS première ligne</a:t>
            </a:r>
          </a:p>
          <a:p>
            <a:pPr lvl="1"/>
            <a:r>
              <a:rPr lang="fr-CH" dirty="0"/>
              <a:t>prednisone 20-40mg/j (ou équivalent 1j/2)</a:t>
            </a:r>
          </a:p>
          <a:p>
            <a:pPr lvl="1"/>
            <a:r>
              <a:rPr lang="fr-CH" dirty="0"/>
              <a:t>Réévaluation 1 à 3 mois. </a:t>
            </a:r>
          </a:p>
          <a:p>
            <a:pPr lvl="1"/>
            <a:r>
              <a:rPr lang="fr-CH" dirty="0"/>
              <a:t>Après </a:t>
            </a:r>
            <a:r>
              <a:rPr lang="en-US" dirty="0"/>
              <a:t>3 </a:t>
            </a:r>
            <a:r>
              <a:rPr lang="en-US" dirty="0" err="1"/>
              <a:t>mois</a:t>
            </a:r>
            <a:r>
              <a:rPr lang="en-US" dirty="0"/>
              <a:t>,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progressif</a:t>
            </a:r>
            <a:r>
              <a:rPr lang="en-US" dirty="0"/>
              <a:t> avec un but de 10mg/j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moins</a:t>
            </a:r>
            <a:endParaRPr lang="en-US" dirty="0" smtClean="0"/>
          </a:p>
          <a:p>
            <a:pPr lvl="1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d’échec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toxicité</a:t>
            </a:r>
            <a:r>
              <a:rPr lang="en-US" dirty="0"/>
              <a:t> des </a:t>
            </a:r>
            <a:r>
              <a:rPr lang="en-US" dirty="0" err="1"/>
              <a:t>stéroïdes</a:t>
            </a:r>
            <a:r>
              <a:rPr lang="en-US" dirty="0"/>
              <a:t>, </a:t>
            </a:r>
            <a:r>
              <a:rPr lang="en-US" dirty="0" err="1"/>
              <a:t>ajout</a:t>
            </a:r>
            <a:r>
              <a:rPr lang="en-US" dirty="0"/>
              <a:t> d’un </a:t>
            </a:r>
            <a:r>
              <a:rPr lang="en-US" dirty="0" err="1"/>
              <a:t>cytotoxique</a:t>
            </a:r>
            <a:r>
              <a:rPr lang="en-US" dirty="0"/>
              <a:t> (</a:t>
            </a:r>
            <a:r>
              <a:rPr lang="en-US" dirty="0" smtClean="0"/>
              <a:t>MTX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Aza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En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d’échec</a:t>
            </a:r>
            <a:r>
              <a:rPr lang="en-US" dirty="0" smtClean="0"/>
              <a:t>, </a:t>
            </a:r>
            <a:r>
              <a:rPr lang="en-US" dirty="0" err="1" smtClean="0"/>
              <a:t>ajout</a:t>
            </a:r>
            <a:r>
              <a:rPr lang="en-US" dirty="0" smtClean="0"/>
              <a:t> d’un anti-TNF-a (infliximab en </a:t>
            </a:r>
            <a:r>
              <a:rPr lang="en-US" dirty="0" err="1" smtClean="0"/>
              <a:t>général</a:t>
            </a:r>
            <a:r>
              <a:rPr lang="en-US" dirty="0" smtClean="0"/>
              <a:t>)</a:t>
            </a:r>
            <a:endParaRPr lang="fr-CH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81328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hlinkClick r:id="rId2"/>
              </a:rPr>
              <a:t>http://www.sarcoidosisprotocol.org/</a:t>
            </a:r>
            <a:endParaRPr lang="fr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20472" cy="558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7504" y="6381328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hlinkClick r:id="rId3"/>
              </a:rPr>
              <a:t>http://www.sarcoidosisprotocol.org/</a:t>
            </a:r>
            <a:endParaRPr lang="fr-CH" sz="1200" dirty="0"/>
          </a:p>
        </p:txBody>
      </p:sp>
      <p:sp>
        <p:nvSpPr>
          <p:cNvPr id="4" name="Rectangle 3"/>
          <p:cNvSpPr/>
          <p:nvPr/>
        </p:nvSpPr>
        <p:spPr>
          <a:xfrm>
            <a:off x="5237018" y="3133410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5235186" y="3628021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001371" y="4238308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470094" y="4228645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70094" y="4734807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5993814" y="4734807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997376" y="5249982"/>
            <a:ext cx="1413164" cy="33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Méthotrexate – Azathoprine</a:t>
            </a:r>
            <a:br>
              <a:rPr lang="fr-CH" dirty="0" smtClean="0"/>
            </a:br>
            <a:r>
              <a:rPr lang="fr-CH" dirty="0" smtClean="0"/>
              <a:t>Niveau d’évidence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Méthotrexate</a:t>
            </a:r>
            <a:endParaRPr lang="fr-CH" dirty="0" smtClean="0"/>
          </a:p>
          <a:p>
            <a:pPr lvl="1"/>
            <a:r>
              <a:rPr lang="fr-CH" dirty="0" smtClean="0"/>
              <a:t>1 seul RCT, pas de différence d’outcome (RX, clinique, FP) mais permet de diminuer la dose de prednisone à 1 an (8 vs 16mg/j)</a:t>
            </a:r>
          </a:p>
          <a:p>
            <a:pPr lvl="1"/>
            <a:r>
              <a:rPr lang="fr-CH" dirty="0" smtClean="0"/>
              <a:t>Dans les séries, gain &gt;10% des CVF chez moins de 50% des patients</a:t>
            </a:r>
          </a:p>
          <a:p>
            <a:pPr lvl="1">
              <a:buNone/>
            </a:pPr>
            <a:endParaRPr lang="fr-CH" dirty="0" smtClean="0"/>
          </a:p>
          <a:p>
            <a:r>
              <a:rPr lang="fr-CH" dirty="0" smtClean="0"/>
              <a:t>Azathioprine</a:t>
            </a:r>
          </a:p>
          <a:p>
            <a:pPr lvl="1"/>
            <a:r>
              <a:rPr lang="fr-CH" dirty="0" smtClean="0"/>
              <a:t>Pas de RCT, efficacité (sur la base de séries de cas) estimée comparable au MTX</a:t>
            </a:r>
          </a:p>
          <a:p>
            <a:pPr lvl="1">
              <a:buNone/>
            </a:pPr>
            <a:endParaRPr lang="fr-CH" dirty="0" smtClean="0"/>
          </a:p>
          <a:p>
            <a:pPr lvl="1">
              <a:buNone/>
            </a:pPr>
            <a:endParaRPr lang="fr-CH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le </a:t>
            </a:r>
            <a:r>
              <a:rPr lang="en-US" dirty="0" err="1" smtClean="0">
                <a:sym typeface="Wingdings" pitchFamily="2" charset="2"/>
              </a:rPr>
              <a:t>choix</a:t>
            </a:r>
            <a:r>
              <a:rPr lang="en-US" dirty="0" smtClean="0">
                <a:sym typeface="Wingdings" pitchFamily="2" charset="2"/>
              </a:rPr>
              <a:t> de </a:t>
            </a:r>
            <a:r>
              <a:rPr lang="en-US" dirty="0" err="1" smtClean="0">
                <a:sym typeface="Wingdings" pitchFamily="2" charset="2"/>
              </a:rPr>
              <a:t>l’un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ou</a:t>
            </a:r>
            <a:r>
              <a:rPr lang="en-US" dirty="0" smtClean="0">
                <a:sym typeface="Wingdings" pitchFamily="2" charset="2"/>
              </a:rPr>
              <a:t> de </a:t>
            </a:r>
            <a:r>
              <a:rPr lang="en-US" dirty="0" err="1" smtClean="0">
                <a:sym typeface="Wingdings" pitchFamily="2" charset="2"/>
              </a:rPr>
              <a:t>l’autre</a:t>
            </a:r>
            <a:r>
              <a:rPr lang="en-US" dirty="0" smtClean="0">
                <a:sym typeface="Wingdings" pitchFamily="2" charset="2"/>
              </a:rPr>
              <a:t> se fait en </a:t>
            </a:r>
            <a:r>
              <a:rPr lang="en-US" dirty="0" err="1" smtClean="0">
                <a:sym typeface="Wingdings" pitchFamily="2" charset="2"/>
              </a:rPr>
              <a:t>fonction</a:t>
            </a:r>
            <a:r>
              <a:rPr lang="en-US" dirty="0" smtClean="0">
                <a:sym typeface="Wingdings" pitchFamily="2" charset="2"/>
              </a:rPr>
              <a:t> des </a:t>
            </a:r>
            <a:r>
              <a:rPr lang="en-US" dirty="0" err="1" smtClean="0">
                <a:sym typeface="Wingdings" pitchFamily="2" charset="2"/>
              </a:rPr>
              <a:t>éventuelles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contre</a:t>
            </a:r>
            <a:r>
              <a:rPr lang="en-US" dirty="0" smtClean="0">
                <a:sym typeface="Wingdings" pitchFamily="2" charset="2"/>
              </a:rPr>
              <a:t>-indications, et </a:t>
            </a:r>
            <a:r>
              <a:rPr lang="en-US" dirty="0" err="1" smtClean="0">
                <a:sym typeface="Wingdings" pitchFamily="2" charset="2"/>
              </a:rPr>
              <a:t>selon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l’habitude</a:t>
            </a:r>
            <a:r>
              <a:rPr lang="en-US" dirty="0" smtClean="0">
                <a:sym typeface="Wingdings" pitchFamily="2" charset="2"/>
              </a:rPr>
              <a:t> locale</a:t>
            </a: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CH" dirty="0" smtClean="0"/>
              <a:t>Autres traitements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5256584"/>
          </a:xfrm>
        </p:spPr>
        <p:txBody>
          <a:bodyPr>
            <a:normAutofit fontScale="47500" lnSpcReduction="20000"/>
          </a:bodyPr>
          <a:lstStyle/>
          <a:p>
            <a:r>
              <a:rPr lang="fr-CH" dirty="0" smtClean="0"/>
              <a:t>Chloroquine/</a:t>
            </a:r>
            <a:r>
              <a:rPr lang="fr-CH" dirty="0" err="1" smtClean="0"/>
              <a:t>hydroxychloroquine</a:t>
            </a:r>
            <a:endParaRPr lang="fr-CH" dirty="0" smtClean="0"/>
          </a:p>
          <a:p>
            <a:pPr lvl="1"/>
            <a:r>
              <a:rPr lang="fr-CH" dirty="0" smtClean="0"/>
              <a:t>2 RCT pour l’atteinte pulmonaire: 1 positif et 1 négatif</a:t>
            </a:r>
          </a:p>
          <a:p>
            <a:pPr lvl="1"/>
            <a:r>
              <a:rPr lang="fr-CH" dirty="0" smtClean="0"/>
              <a:t>« 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en-US" dirty="0" smtClean="0"/>
              <a:t>likely to be effective in patients with dermatologic involvement, </a:t>
            </a:r>
            <a:r>
              <a:rPr lang="fr-CH" dirty="0" smtClean="0"/>
              <a:t>joint manifestations and </a:t>
            </a:r>
            <a:r>
              <a:rPr lang="fr-CH" dirty="0" err="1" smtClean="0"/>
              <a:t>hypercalcemia</a:t>
            </a:r>
            <a:r>
              <a:rPr lang="fr-CH" dirty="0" smtClean="0"/>
              <a:t>. »</a:t>
            </a:r>
          </a:p>
          <a:p>
            <a:endParaRPr lang="fr-CH" dirty="0" smtClean="0"/>
          </a:p>
          <a:p>
            <a:r>
              <a:rPr lang="fr-CH" dirty="0" smtClean="0"/>
              <a:t>Cyclosporine</a:t>
            </a:r>
          </a:p>
          <a:p>
            <a:pPr lvl="1"/>
            <a:r>
              <a:rPr lang="fr-CH" dirty="0" smtClean="0"/>
              <a:t>Résultats inconsistants</a:t>
            </a:r>
          </a:p>
          <a:p>
            <a:endParaRPr lang="fr-CH" dirty="0" smtClean="0"/>
          </a:p>
          <a:p>
            <a:r>
              <a:rPr lang="fr-CH" dirty="0" err="1" smtClean="0"/>
              <a:t>Cyclophosphamide</a:t>
            </a:r>
            <a:endParaRPr lang="fr-CH" dirty="0" smtClean="0"/>
          </a:p>
          <a:p>
            <a:pPr lvl="1"/>
            <a:r>
              <a:rPr lang="fr-CH" dirty="0" smtClean="0"/>
              <a:t>Quelques cases reports</a:t>
            </a:r>
          </a:p>
          <a:p>
            <a:pPr lvl="1"/>
            <a:r>
              <a:rPr lang="en-US" dirty="0" smtClean="0"/>
              <a:t> “usually reserved for severe disease not controlled by </a:t>
            </a:r>
            <a:r>
              <a:rPr lang="en-US" dirty="0" err="1" smtClean="0"/>
              <a:t>methotrexate</a:t>
            </a:r>
            <a:r>
              <a:rPr lang="en-US" dirty="0" smtClean="0"/>
              <a:t> or </a:t>
            </a:r>
            <a:r>
              <a:rPr lang="en-US" dirty="0" err="1" smtClean="0"/>
              <a:t>azathioprine</a:t>
            </a:r>
            <a:r>
              <a:rPr lang="en-US" dirty="0" smtClean="0"/>
              <a:t>. … perhaps particularly useful in severe disabling </a:t>
            </a:r>
            <a:r>
              <a:rPr lang="en-US" dirty="0" err="1" smtClean="0"/>
              <a:t>neurosarcoidosis</a:t>
            </a:r>
            <a:r>
              <a:rPr lang="en-US" dirty="0" smtClean="0"/>
              <a:t> that has not responded to other therapies”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err="1" smtClean="0"/>
              <a:t>Mycophenolate</a:t>
            </a:r>
            <a:r>
              <a:rPr lang="fr-CH" dirty="0" smtClean="0"/>
              <a:t> </a:t>
            </a:r>
            <a:r>
              <a:rPr lang="fr-CH" dirty="0" err="1" smtClean="0"/>
              <a:t>mofetil</a:t>
            </a:r>
            <a:endParaRPr lang="fr-CH" dirty="0" smtClean="0"/>
          </a:p>
          <a:p>
            <a:pPr lvl="1"/>
            <a:r>
              <a:rPr lang="fr-CH" dirty="0" smtClean="0"/>
              <a:t>Faible évidence, séries de cas</a:t>
            </a:r>
          </a:p>
          <a:p>
            <a:endParaRPr lang="fr-CH" dirty="0" smtClean="0"/>
          </a:p>
          <a:p>
            <a:r>
              <a:rPr lang="fr-CH" dirty="0" err="1" smtClean="0"/>
              <a:t>Pentoxifylline</a:t>
            </a:r>
            <a:endParaRPr lang="fr-CH" dirty="0" smtClean="0"/>
          </a:p>
          <a:p>
            <a:pPr lvl="1"/>
            <a:r>
              <a:rPr lang="fr-CH" dirty="0" smtClean="0"/>
              <a:t>+ pour l’épargne de stéroïdes dans 1 RCT</a:t>
            </a:r>
          </a:p>
          <a:p>
            <a:pPr lvl="1"/>
            <a:endParaRPr lang="fr-CH" dirty="0" smtClean="0"/>
          </a:p>
          <a:p>
            <a:r>
              <a:rPr lang="fr-CH" dirty="0" err="1" smtClean="0"/>
              <a:t>Leflunomide</a:t>
            </a:r>
            <a:endParaRPr lang="fr-CH" dirty="0" smtClean="0"/>
          </a:p>
          <a:p>
            <a:pPr lvl="1"/>
            <a:r>
              <a:rPr lang="fr-CH" dirty="0" smtClean="0"/>
              <a:t>Pas de RCT</a:t>
            </a:r>
          </a:p>
          <a:p>
            <a:pPr lvl="1"/>
            <a:r>
              <a:rPr lang="en-US" dirty="0" smtClean="0"/>
              <a:t>“should be considered as an alternative for patients who cannot </a:t>
            </a:r>
            <a:r>
              <a:rPr lang="fr-CH" dirty="0" err="1" smtClean="0"/>
              <a:t>tolerate</a:t>
            </a:r>
            <a:r>
              <a:rPr lang="fr-CH" dirty="0" smtClean="0"/>
              <a:t> </a:t>
            </a:r>
            <a:r>
              <a:rPr lang="fr-CH" dirty="0" err="1" smtClean="0"/>
              <a:t>methotrexate</a:t>
            </a:r>
            <a:r>
              <a:rPr lang="fr-CH" dirty="0" smtClean="0"/>
              <a:t> »</a:t>
            </a:r>
          </a:p>
          <a:p>
            <a:pPr lvl="1"/>
            <a:endParaRPr lang="fr-CH" dirty="0" smtClean="0"/>
          </a:p>
          <a:p>
            <a:r>
              <a:rPr lang="fr-CH" dirty="0" err="1" smtClean="0"/>
              <a:t>Chlorambucil</a:t>
            </a:r>
            <a:endParaRPr lang="fr-CH" dirty="0" smtClean="0"/>
          </a:p>
          <a:p>
            <a:pPr lvl="1"/>
            <a:r>
              <a:rPr lang="fr-CH" dirty="0" smtClean="0"/>
              <a:t>Pas de RCT, faible évidence sur des séries de cas</a:t>
            </a:r>
          </a:p>
          <a:p>
            <a:pPr>
              <a:buNone/>
            </a:pP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U 24">
  <a:themeElements>
    <a:clrScheme name="Personnalisée 1">
      <a:dk1>
        <a:sysClr val="windowText" lastClr="000000"/>
      </a:dk1>
      <a:lt1>
        <a:sysClr val="window" lastClr="FFFFFF"/>
      </a:lt1>
      <a:dk2>
        <a:srgbClr val="696464"/>
      </a:dk2>
      <a:lt2>
        <a:srgbClr val="FFFCF3"/>
      </a:lt2>
      <a:accent1>
        <a:srgbClr val="DD271F"/>
      </a:accent1>
      <a:accent2>
        <a:srgbClr val="DD271F"/>
      </a:accent2>
      <a:accent3>
        <a:srgbClr val="DD261D"/>
      </a:accent3>
      <a:accent4>
        <a:srgbClr val="DE261D"/>
      </a:accent4>
      <a:accent5>
        <a:srgbClr val="DD261D"/>
      </a:accent5>
      <a:accent6>
        <a:srgbClr val="DD261F"/>
      </a:accent6>
      <a:hlink>
        <a:srgbClr val="DD261D"/>
      </a:hlink>
      <a:folHlink>
        <a:srgbClr val="DB281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MU 5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MU 23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MU 18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Personnalisé 1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PMU 24</Template>
  <TotalTime>5437</TotalTime>
  <Words>1571</Words>
  <Application>Microsoft Office PowerPoint</Application>
  <PresentationFormat>Affichage à l'écran (4:3)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PMU 24</vt:lpstr>
      <vt:lpstr>Conception personnalisée</vt:lpstr>
      <vt:lpstr>PMU 5</vt:lpstr>
      <vt:lpstr>1_Conception personnalisée</vt:lpstr>
      <vt:lpstr>PMU 23</vt:lpstr>
      <vt:lpstr>2_Conception personnalisée</vt:lpstr>
      <vt:lpstr>PMU 18</vt:lpstr>
      <vt:lpstr>3_Conception personnalisée</vt:lpstr>
      <vt:lpstr>Thème Office</vt:lpstr>
      <vt:lpstr>Traitement de la sarcoïdose:  quoi de neuf?</vt:lpstr>
      <vt:lpstr>Plan</vt:lpstr>
      <vt:lpstr>Recommandations</vt:lpstr>
      <vt:lpstr>WASOG/ATS/ERS statement 1999</vt:lpstr>
      <vt:lpstr>BTS Guidelines</vt:lpstr>
      <vt:lpstr>Foundation for sarcoidosis research</vt:lpstr>
      <vt:lpstr>Diapositive 7</vt:lpstr>
      <vt:lpstr>Méthotrexate – Azathoprine Niveau d’évidence</vt:lpstr>
      <vt:lpstr>Autres traitements</vt:lpstr>
      <vt:lpstr>Methotrexate – Azathioprine Nouveautés</vt:lpstr>
      <vt:lpstr>Diapositive 11</vt:lpstr>
      <vt:lpstr>Diapositive 12</vt:lpstr>
      <vt:lpstr>Diapositive 13</vt:lpstr>
      <vt:lpstr>Méthotrexate – Azathioprine Nouveautés</vt:lpstr>
      <vt:lpstr>Diapositive 15</vt:lpstr>
      <vt:lpstr>Diapositive 16</vt:lpstr>
      <vt:lpstr>Anti TNF- α</vt:lpstr>
      <vt:lpstr>Anti TNF-α</vt:lpstr>
      <vt:lpstr>Infliximab – nouveautés sélection des patients</vt:lpstr>
      <vt:lpstr>Diapositive 20</vt:lpstr>
      <vt:lpstr>Infliximab – effet/tolérance sur le long terme?</vt:lpstr>
      <vt:lpstr>Infliximab – effet/tolérance sur le long terme?</vt:lpstr>
      <vt:lpstr>Diapositive 23</vt:lpstr>
      <vt:lpstr>Infliximab – durée de traitement?</vt:lpstr>
      <vt:lpstr>Infliximab - conclusions</vt:lpstr>
      <vt:lpstr>Traitements antibiotiques</vt:lpstr>
      <vt:lpstr>Diapositive 27</vt:lpstr>
      <vt:lpstr>Diapositive 28</vt:lpstr>
      <vt:lpstr>Traitement de la fatigue</vt:lpstr>
      <vt:lpstr>Traitement de la fatigue</vt:lpstr>
      <vt:lpstr>Diapositive 31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Petitpierre Nicolas</dc:creator>
  <cp:lastModifiedBy>Mollet Dominique (HOS37131)</cp:lastModifiedBy>
  <cp:revision>530</cp:revision>
  <dcterms:modified xsi:type="dcterms:W3CDTF">2014-06-25T07:55:36Z</dcterms:modified>
</cp:coreProperties>
</file>